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60" r:id="rId2"/>
    <p:sldId id="282" r:id="rId3"/>
    <p:sldId id="273" r:id="rId4"/>
    <p:sldId id="270" r:id="rId5"/>
    <p:sldId id="281" r:id="rId6"/>
    <p:sldId id="285" r:id="rId7"/>
    <p:sldId id="267" r:id="rId8"/>
    <p:sldId id="269" r:id="rId9"/>
    <p:sldId id="268" r:id="rId10"/>
    <p:sldId id="279" r:id="rId11"/>
    <p:sldId id="278" r:id="rId12"/>
    <p:sldId id="265" r:id="rId13"/>
  </p:sldIdLst>
  <p:sldSz cx="9144000" cy="6858000" type="screen4x3"/>
  <p:notesSz cx="6980238"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坂井 完" initials="坂井" lastIdx="1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wb469684\Desktop\PSIApresentation\PSIA_Graphic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baseline="0">
                <a:solidFill>
                  <a:schemeClr val="dk1">
                    <a:lumMod val="75000"/>
                    <a:lumOff val="25000"/>
                  </a:schemeClr>
                </a:solidFill>
                <a:latin typeface="+mn-lt"/>
                <a:ea typeface="+mn-ea"/>
                <a:cs typeface="+mn-cs"/>
              </a:defRPr>
            </a:pPr>
            <a:r>
              <a:rPr lang="en-US" sz="1400" dirty="0" smtClean="0"/>
              <a:t>Myanmar Average </a:t>
            </a:r>
            <a:r>
              <a:rPr lang="en-US" sz="1400" dirty="0"/>
              <a:t>Connection </a:t>
            </a:r>
            <a:r>
              <a:rPr lang="en-US" sz="1400" dirty="0" smtClean="0"/>
              <a:t>Charges</a:t>
            </a:r>
            <a:endParaRPr lang="en-US" sz="1400" dirty="0"/>
          </a:p>
        </c:rich>
      </c:tx>
      <c:layout/>
      <c:overlay val="0"/>
      <c:spPr>
        <a:noFill/>
        <a:ln>
          <a:noFill/>
        </a:ln>
        <a:effectLst/>
      </c:spPr>
      <c:txPr>
        <a:bodyPr rot="0" spcFirstLastPara="1" vertOverflow="ellipsis" vert="horz" wrap="square" anchor="ctr" anchorCtr="1"/>
        <a:lstStyle/>
        <a:p>
          <a:pPr>
            <a:defRPr sz="14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multiLvlStrRef>
              <c:f>Sheet1!$B$65:$C$70</c:f>
              <c:multiLvlStrCache>
                <c:ptCount val="6"/>
                <c:lvl>
                  <c:pt idx="0">
                    <c:v>wealthy</c:v>
                  </c:pt>
                  <c:pt idx="1">
                    <c:v>middle</c:v>
                  </c:pt>
                  <c:pt idx="2">
                    <c:v>poor</c:v>
                  </c:pt>
                  <c:pt idx="3">
                    <c:v>wealthy</c:v>
                  </c:pt>
                  <c:pt idx="4">
                    <c:v>middle </c:v>
                  </c:pt>
                  <c:pt idx="5">
                    <c:v>poor</c:v>
                  </c:pt>
                </c:lvl>
                <c:lvl>
                  <c:pt idx="0">
                    <c:v>rural</c:v>
                  </c:pt>
                  <c:pt idx="3">
                    <c:v>urban</c:v>
                  </c:pt>
                </c:lvl>
              </c:multiLvlStrCache>
            </c:multiLvlStrRef>
          </c:cat>
          <c:val>
            <c:numRef>
              <c:f>Sheet1!$D$65:$D$70</c:f>
              <c:numCache>
                <c:formatCode>#,##0</c:formatCode>
                <c:ptCount val="6"/>
                <c:pt idx="0">
                  <c:v>230000</c:v>
                </c:pt>
                <c:pt idx="1">
                  <c:v>440000</c:v>
                </c:pt>
                <c:pt idx="2">
                  <c:v>420000</c:v>
                </c:pt>
                <c:pt idx="3">
                  <c:v>225000</c:v>
                </c:pt>
                <c:pt idx="4">
                  <c:v>190000</c:v>
                </c:pt>
                <c:pt idx="5">
                  <c:v>250000</c:v>
                </c:pt>
              </c:numCache>
            </c:numRef>
          </c:val>
        </c:ser>
        <c:dLbls>
          <c:dLblPos val="inEnd"/>
          <c:showLegendKey val="0"/>
          <c:showVal val="1"/>
          <c:showCatName val="0"/>
          <c:showSerName val="0"/>
          <c:showPercent val="0"/>
          <c:showBubbleSize val="0"/>
        </c:dLbls>
        <c:gapWidth val="65"/>
        <c:axId val="560176096"/>
        <c:axId val="560176488"/>
      </c:barChart>
      <c:catAx>
        <c:axId val="560176096"/>
        <c:scaling>
          <c:orientation val="minMax"/>
        </c:scaling>
        <c:delete val="0"/>
        <c:axPos val="l"/>
        <c:title>
          <c:tx>
            <c:rich>
              <a:bodyPr rot="-540000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r>
                  <a:rPr lang="en-US"/>
                  <a:t>Households Surveyed</a:t>
                </a:r>
              </a:p>
            </c:rich>
          </c:tx>
          <c:layout/>
          <c:overlay val="0"/>
          <c:spPr>
            <a:noFill/>
            <a:ln>
              <a:noFill/>
            </a:ln>
            <a:effectLst/>
          </c:spPr>
          <c:txPr>
            <a:bodyPr rot="-540000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endParaRPr lang="en-US"/>
            </a:p>
          </c:txPr>
        </c:title>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560176488"/>
        <c:crosses val="autoZero"/>
        <c:auto val="1"/>
        <c:lblAlgn val="ctr"/>
        <c:lblOffset val="100"/>
        <c:noMultiLvlLbl val="0"/>
      </c:catAx>
      <c:valAx>
        <c:axId val="560176488"/>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title>
          <c:tx>
            <c:rich>
              <a:bodyPr rot="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r>
                  <a:rPr lang="en-US"/>
                  <a:t>Average fee paid for connection for Govt Grid</a:t>
                </a:r>
              </a:p>
            </c:rich>
          </c:tx>
          <c:layout/>
          <c:overlay val="0"/>
          <c:spPr>
            <a:noFill/>
            <a:ln>
              <a:noFill/>
            </a:ln>
            <a:effectLst/>
          </c:spPr>
          <c:txPr>
            <a:bodyPr rot="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560176096"/>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77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3853" y="0"/>
            <a:ext cx="3024770" cy="458788"/>
          </a:xfrm>
          <a:prstGeom prst="rect">
            <a:avLst/>
          </a:prstGeom>
        </p:spPr>
        <p:txBody>
          <a:bodyPr vert="horz" lIns="91440" tIns="45720" rIns="91440" bIns="45720" rtlCol="0"/>
          <a:lstStyle>
            <a:lvl1pPr algn="r">
              <a:defRPr sz="1200"/>
            </a:lvl1pPr>
          </a:lstStyle>
          <a:p>
            <a:fld id="{848542C0-3056-46AE-86A9-70CBC1CCE189}" type="datetimeFigureOut">
              <a:rPr lang="en-US" smtClean="0"/>
              <a:t>5/17/2016</a:t>
            </a:fld>
            <a:endParaRPr lang="en-US"/>
          </a:p>
        </p:txBody>
      </p:sp>
      <p:sp>
        <p:nvSpPr>
          <p:cNvPr id="4" name="Slide Image Placeholder 3"/>
          <p:cNvSpPr>
            <a:spLocks noGrp="1" noRot="1" noChangeAspect="1"/>
          </p:cNvSpPr>
          <p:nvPr>
            <p:ph type="sldImg" idx="2"/>
          </p:nvPr>
        </p:nvSpPr>
        <p:spPr>
          <a:xfrm>
            <a:off x="1431925" y="1143000"/>
            <a:ext cx="4116388"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024" y="4400550"/>
            <a:ext cx="558419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4"/>
            <a:ext cx="302477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3853" y="8685214"/>
            <a:ext cx="3024770" cy="458787"/>
          </a:xfrm>
          <a:prstGeom prst="rect">
            <a:avLst/>
          </a:prstGeom>
        </p:spPr>
        <p:txBody>
          <a:bodyPr vert="horz" lIns="91440" tIns="45720" rIns="91440" bIns="45720" rtlCol="0" anchor="b"/>
          <a:lstStyle>
            <a:lvl1pPr algn="r">
              <a:defRPr sz="1200"/>
            </a:lvl1pPr>
          </a:lstStyle>
          <a:p>
            <a:fld id="{BA0A43E7-9D19-4CEE-8F5D-26D72F1F770B}" type="slidenum">
              <a:rPr lang="en-US" smtClean="0"/>
              <a:t>‹#›</a:t>
            </a:fld>
            <a:endParaRPr lang="en-US"/>
          </a:p>
        </p:txBody>
      </p:sp>
    </p:spTree>
    <p:extLst>
      <p:ext uri="{BB962C8B-B14F-4D97-AF65-F5344CB8AC3E}">
        <p14:creationId xmlns:p14="http://schemas.microsoft.com/office/powerpoint/2010/main" val="1007702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0A43E7-9D19-4CEE-8F5D-26D72F1F770B}" type="slidenum">
              <a:rPr lang="en-US" smtClean="0"/>
              <a:t>1</a:t>
            </a:fld>
            <a:endParaRPr lang="en-US"/>
          </a:p>
        </p:txBody>
      </p:sp>
    </p:spTree>
    <p:extLst>
      <p:ext uri="{BB962C8B-B14F-4D97-AF65-F5344CB8AC3E}">
        <p14:creationId xmlns:p14="http://schemas.microsoft.com/office/powerpoint/2010/main" val="1829156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US" sz="1200" b="1" dirty="0" smtClean="0">
                <a:solidFill>
                  <a:schemeClr val="tx1"/>
                </a:solidFill>
                <a:effectLst/>
              </a:rPr>
              <a:t>Low</a:t>
            </a:r>
            <a:r>
              <a:rPr lang="en-US" sz="1200" b="1" baseline="0" dirty="0" smtClean="0">
                <a:solidFill>
                  <a:schemeClr val="tx1"/>
                </a:solidFill>
                <a:effectLst/>
              </a:rPr>
              <a:t> access: </a:t>
            </a:r>
            <a:r>
              <a:rPr lang="en-US" sz="1200" b="0" dirty="0" smtClean="0">
                <a:solidFill>
                  <a:schemeClr val="tx1"/>
                </a:solidFill>
                <a:effectLst/>
              </a:rPr>
              <a:t>70 percent of the population no access, (only 16 percent of rural </a:t>
            </a:r>
            <a:r>
              <a:rPr lang="en-US" sz="1200" b="0" dirty="0" err="1" smtClean="0">
                <a:solidFill>
                  <a:schemeClr val="tx1"/>
                </a:solidFill>
                <a:effectLst/>
              </a:rPr>
              <a:t>hh</a:t>
            </a:r>
            <a:r>
              <a:rPr lang="en-US" sz="1200" b="0" dirty="0" smtClean="0">
                <a:solidFill>
                  <a:schemeClr val="tx1"/>
                </a:solidFill>
                <a:effectLst/>
              </a:rPr>
              <a:t> on grid)</a:t>
            </a:r>
          </a:p>
          <a:p>
            <a:pPr marL="285750" marR="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US" sz="1200" b="1" dirty="0" smtClean="0">
                <a:solidFill>
                  <a:schemeClr val="tx1"/>
                </a:solidFill>
                <a:effectLst/>
              </a:rPr>
              <a:t>Low consumption: </a:t>
            </a:r>
            <a:r>
              <a:rPr lang="en-US" sz="1200" b="0" dirty="0" smtClean="0">
                <a:solidFill>
                  <a:schemeClr val="tx1"/>
                </a:solidFill>
                <a:effectLst/>
              </a:rPr>
              <a:t>Average 160 Kwh per capita</a:t>
            </a:r>
            <a:r>
              <a:rPr lang="en-US" sz="1200" b="0" baseline="0" dirty="0" smtClean="0">
                <a:solidFill>
                  <a:schemeClr val="tx1"/>
                </a:solidFill>
                <a:effectLst/>
              </a:rPr>
              <a:t> is one of lowest in the world</a:t>
            </a:r>
            <a:endParaRPr lang="en-US" sz="1200" b="0" dirty="0" smtClean="0">
              <a:solidFill>
                <a:schemeClr val="tx1"/>
              </a:solidFill>
              <a:effectLst/>
            </a:endParaRPr>
          </a:p>
          <a:p>
            <a:pPr marL="285750" marR="0" indent="-285750">
              <a:lnSpc>
                <a:spcPct val="107000"/>
              </a:lnSpc>
              <a:spcBef>
                <a:spcPts val="0"/>
              </a:spcBef>
              <a:spcAft>
                <a:spcPts val="800"/>
              </a:spcAft>
              <a:buFont typeface="Arial" panose="020B0604020202020204" pitchFamily="34" charset="0"/>
              <a:buChar char="•"/>
            </a:pPr>
            <a:r>
              <a:rPr lang="en-US" sz="1200" b="1" dirty="0" smtClean="0">
                <a:solidFill>
                  <a:schemeClr val="tx1"/>
                </a:solidFill>
                <a:effectLst/>
              </a:rPr>
              <a:t>Capacity</a:t>
            </a:r>
            <a:r>
              <a:rPr lang="en-US" sz="1200" b="1" baseline="0" dirty="0" smtClean="0">
                <a:solidFill>
                  <a:schemeClr val="tx1"/>
                </a:solidFill>
                <a:effectLst/>
              </a:rPr>
              <a:t> s</a:t>
            </a:r>
            <a:r>
              <a:rPr lang="en-US" sz="1200" b="1" dirty="0" smtClean="0">
                <a:solidFill>
                  <a:schemeClr val="tx1"/>
                </a:solidFill>
                <a:effectLst/>
              </a:rPr>
              <a:t>train: </a:t>
            </a:r>
            <a:r>
              <a:rPr lang="en-US" sz="1200" b="0" dirty="0" smtClean="0">
                <a:solidFill>
                  <a:schemeClr val="tx1"/>
                </a:solidFill>
                <a:effectLst/>
              </a:rPr>
              <a:t>Existing power infrastructure meets half demand, blackouts, rationing</a:t>
            </a:r>
          </a:p>
          <a:p>
            <a:pPr marL="285750" marR="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US" sz="1200" b="1" dirty="0" smtClean="0">
                <a:solidFill>
                  <a:schemeClr val="tx1"/>
                </a:solidFill>
                <a:effectLst/>
              </a:rPr>
              <a:t>Back-up reliance:</a:t>
            </a:r>
            <a:r>
              <a:rPr lang="en-US" sz="1200" b="0" dirty="0" smtClean="0">
                <a:solidFill>
                  <a:schemeClr val="tx1"/>
                </a:solidFill>
                <a:effectLst/>
              </a:rPr>
              <a:t> on costly diesel, firewood,</a:t>
            </a:r>
            <a:r>
              <a:rPr lang="en-US" sz="1200" b="0" baseline="0" dirty="0" smtClean="0">
                <a:solidFill>
                  <a:schemeClr val="tx1"/>
                </a:solidFill>
                <a:effectLst/>
              </a:rPr>
              <a:t> </a:t>
            </a:r>
            <a:r>
              <a:rPr lang="en-US" sz="1200" b="0" dirty="0" smtClean="0">
                <a:solidFill>
                  <a:schemeClr val="tx1"/>
                </a:solidFill>
                <a:effectLst/>
              </a:rPr>
              <a:t>charcoal and informal service providers</a:t>
            </a:r>
          </a:p>
          <a:p>
            <a:pPr marL="285750" marR="0" indent="-285750">
              <a:lnSpc>
                <a:spcPct val="107000"/>
              </a:lnSpc>
              <a:spcBef>
                <a:spcPts val="0"/>
              </a:spcBef>
              <a:spcAft>
                <a:spcPts val="800"/>
              </a:spcAft>
              <a:buFont typeface="Arial" panose="020B0604020202020204" pitchFamily="34" charset="0"/>
              <a:buChar char="•"/>
            </a:pPr>
            <a:r>
              <a:rPr lang="en-US" sz="1200" b="1" dirty="0" smtClean="0">
                <a:solidFill>
                  <a:schemeClr val="tx1"/>
                </a:solidFill>
                <a:effectLst/>
              </a:rPr>
              <a:t>Ambitious Plan: </a:t>
            </a:r>
            <a:r>
              <a:rPr lang="en-US" sz="1200" b="0" dirty="0" smtClean="0">
                <a:solidFill>
                  <a:schemeClr val="tx1"/>
                </a:solidFill>
                <a:effectLst/>
              </a:rPr>
              <a:t>100 percent electrification by 2030 (7.2 million HH over 16 years, 98% on grid)</a:t>
            </a:r>
          </a:p>
          <a:p>
            <a:endParaRPr lang="en-US" dirty="0"/>
          </a:p>
        </p:txBody>
      </p:sp>
      <p:sp>
        <p:nvSpPr>
          <p:cNvPr id="4" name="Slide Number Placeholder 3"/>
          <p:cNvSpPr>
            <a:spLocks noGrp="1"/>
          </p:cNvSpPr>
          <p:nvPr>
            <p:ph type="sldNum" sz="quarter" idx="10"/>
          </p:nvPr>
        </p:nvSpPr>
        <p:spPr/>
        <p:txBody>
          <a:bodyPr/>
          <a:lstStyle/>
          <a:p>
            <a:fld id="{BA0A43E7-9D19-4CEE-8F5D-26D72F1F770B}" type="slidenum">
              <a:rPr lang="en-US" smtClean="0"/>
              <a:t>2</a:t>
            </a:fld>
            <a:endParaRPr lang="en-US"/>
          </a:p>
        </p:txBody>
      </p:sp>
    </p:spTree>
    <p:extLst>
      <p:ext uri="{BB962C8B-B14F-4D97-AF65-F5344CB8AC3E}">
        <p14:creationId xmlns:p14="http://schemas.microsoft.com/office/powerpoint/2010/main" val="742877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40w TV,</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3 </a:t>
            </a:r>
            <a:r>
              <a:rPr lang="en-US" sz="1200" kern="1200" dirty="0" err="1" smtClean="0">
                <a:solidFill>
                  <a:schemeClr val="tx1"/>
                </a:solidFill>
                <a:effectLst/>
                <a:latin typeface="+mn-lt"/>
                <a:ea typeface="+mn-ea"/>
                <a:cs typeface="+mn-cs"/>
              </a:rPr>
              <a:t>hrs</a:t>
            </a:r>
            <a:r>
              <a:rPr lang="en-US" sz="1200" kern="1200" dirty="0" smtClean="0">
                <a:solidFill>
                  <a:schemeClr val="tx1"/>
                </a:solidFill>
                <a:effectLst/>
                <a:latin typeface="+mn-lt"/>
                <a:ea typeface="+mn-ea"/>
                <a:cs typeface="+mn-cs"/>
              </a:rPr>
              <a:t> Grid </a:t>
            </a:r>
          </a:p>
          <a:p>
            <a:r>
              <a:rPr lang="en-US" sz="1200" kern="1200" dirty="0" err="1" smtClean="0">
                <a:solidFill>
                  <a:schemeClr val="tx1"/>
                </a:solidFill>
                <a:effectLst/>
                <a:latin typeface="+mn-lt"/>
                <a:ea typeface="+mn-ea"/>
                <a:cs typeface="+mn-cs"/>
              </a:rPr>
              <a:t>Deisel</a:t>
            </a:r>
            <a:r>
              <a:rPr lang="en-US" sz="1200" kern="1200" baseline="0" dirty="0" smtClean="0">
                <a:solidFill>
                  <a:schemeClr val="tx1"/>
                </a:solidFill>
                <a:effectLst/>
                <a:latin typeface="+mn-lt"/>
                <a:ea typeface="+mn-ea"/>
                <a:cs typeface="+mn-cs"/>
              </a:rPr>
              <a:t> Gen Set: </a:t>
            </a:r>
            <a:r>
              <a:rPr lang="en-US" sz="1200" kern="1200" dirty="0" smtClean="0">
                <a:solidFill>
                  <a:schemeClr val="tx1"/>
                </a:solidFill>
                <a:effectLst/>
                <a:latin typeface="+mn-lt"/>
                <a:ea typeface="+mn-ea"/>
                <a:cs typeface="+mn-cs"/>
              </a:rPr>
              <a:t>3,000 Kyats </a:t>
            </a:r>
            <a:r>
              <a:rPr lang="en-US" sz="1200" kern="1200" baseline="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Grdi</a:t>
            </a:r>
            <a:r>
              <a:rPr lang="en-US" sz="1200" kern="1200" dirty="0" smtClean="0">
                <a:solidFill>
                  <a:schemeClr val="tx1"/>
                </a:solidFill>
                <a:effectLst/>
                <a:latin typeface="+mn-lt"/>
                <a:ea typeface="+mn-ea"/>
                <a:cs typeface="+mn-cs"/>
              </a:rPr>
              <a:t> connection: </a:t>
            </a:r>
            <a:r>
              <a:rPr lang="en-US" sz="1200" kern="1200" baseline="0" dirty="0" smtClean="0">
                <a:solidFill>
                  <a:schemeClr val="tx1"/>
                </a:solidFill>
                <a:effectLst/>
                <a:latin typeface="+mn-lt"/>
                <a:ea typeface="+mn-ea"/>
                <a:cs typeface="+mn-cs"/>
              </a:rPr>
              <a:t>126 kyats</a:t>
            </a:r>
          </a:p>
          <a:p>
            <a:r>
              <a:rPr lang="en-US" sz="1200" kern="1200" baseline="0" dirty="0" smtClean="0">
                <a:solidFill>
                  <a:schemeClr val="tx1"/>
                </a:solidFill>
                <a:effectLst/>
                <a:latin typeface="+mn-lt"/>
                <a:ea typeface="+mn-ea"/>
                <a:cs typeface="+mn-cs"/>
              </a:rPr>
              <a:t>35 kyat per kwh average of 10-12 hours service</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BA0A43E7-9D19-4CEE-8F5D-26D72F1F770B}" type="slidenum">
              <a:rPr lang="en-US" smtClean="0"/>
              <a:t>4</a:t>
            </a:fld>
            <a:endParaRPr lang="en-US"/>
          </a:p>
        </p:txBody>
      </p:sp>
    </p:spTree>
    <p:extLst>
      <p:ext uri="{BB962C8B-B14F-4D97-AF65-F5344CB8AC3E}">
        <p14:creationId xmlns:p14="http://schemas.microsoft.com/office/powerpoint/2010/main" val="6213608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40w TV,</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3 </a:t>
            </a:r>
            <a:r>
              <a:rPr lang="en-US" sz="1200" kern="1200" dirty="0" err="1" smtClean="0">
                <a:solidFill>
                  <a:schemeClr val="tx1"/>
                </a:solidFill>
                <a:effectLst/>
                <a:latin typeface="+mn-lt"/>
                <a:ea typeface="+mn-ea"/>
                <a:cs typeface="+mn-cs"/>
              </a:rPr>
              <a:t>hrs</a:t>
            </a:r>
            <a:r>
              <a:rPr lang="en-US" sz="1200" kern="1200" dirty="0" smtClean="0">
                <a:solidFill>
                  <a:schemeClr val="tx1"/>
                </a:solidFill>
                <a:effectLst/>
                <a:latin typeface="+mn-lt"/>
                <a:ea typeface="+mn-ea"/>
                <a:cs typeface="+mn-cs"/>
              </a:rPr>
              <a:t> Grid </a:t>
            </a:r>
          </a:p>
          <a:p>
            <a:r>
              <a:rPr lang="en-US" sz="1200" kern="1200" dirty="0" err="1" smtClean="0">
                <a:solidFill>
                  <a:schemeClr val="tx1"/>
                </a:solidFill>
                <a:effectLst/>
                <a:latin typeface="+mn-lt"/>
                <a:ea typeface="+mn-ea"/>
                <a:cs typeface="+mn-cs"/>
              </a:rPr>
              <a:t>Deisel</a:t>
            </a:r>
            <a:r>
              <a:rPr lang="en-US" sz="1200" kern="1200" baseline="0" dirty="0" smtClean="0">
                <a:solidFill>
                  <a:schemeClr val="tx1"/>
                </a:solidFill>
                <a:effectLst/>
                <a:latin typeface="+mn-lt"/>
                <a:ea typeface="+mn-ea"/>
                <a:cs typeface="+mn-cs"/>
              </a:rPr>
              <a:t> Gen Set: </a:t>
            </a:r>
            <a:r>
              <a:rPr lang="en-US" sz="1200" kern="1200" dirty="0" smtClean="0">
                <a:solidFill>
                  <a:schemeClr val="tx1"/>
                </a:solidFill>
                <a:effectLst/>
                <a:latin typeface="+mn-lt"/>
                <a:ea typeface="+mn-ea"/>
                <a:cs typeface="+mn-cs"/>
              </a:rPr>
              <a:t>3,000 Kyats </a:t>
            </a:r>
            <a:r>
              <a:rPr lang="en-US" sz="1200" kern="1200" baseline="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Grdi</a:t>
            </a:r>
            <a:r>
              <a:rPr lang="en-US" sz="1200" kern="1200" dirty="0" smtClean="0">
                <a:solidFill>
                  <a:schemeClr val="tx1"/>
                </a:solidFill>
                <a:effectLst/>
                <a:latin typeface="+mn-lt"/>
                <a:ea typeface="+mn-ea"/>
                <a:cs typeface="+mn-cs"/>
              </a:rPr>
              <a:t> connection: </a:t>
            </a:r>
            <a:r>
              <a:rPr lang="en-US" sz="1200" kern="1200" baseline="0" dirty="0" smtClean="0">
                <a:solidFill>
                  <a:schemeClr val="tx1"/>
                </a:solidFill>
                <a:effectLst/>
                <a:latin typeface="+mn-lt"/>
                <a:ea typeface="+mn-ea"/>
                <a:cs typeface="+mn-cs"/>
              </a:rPr>
              <a:t>126 kyats</a:t>
            </a:r>
          </a:p>
          <a:p>
            <a:r>
              <a:rPr lang="en-US" sz="1200" kern="1200" baseline="0" dirty="0" smtClean="0">
                <a:solidFill>
                  <a:schemeClr val="tx1"/>
                </a:solidFill>
                <a:effectLst/>
                <a:latin typeface="+mn-lt"/>
                <a:ea typeface="+mn-ea"/>
                <a:cs typeface="+mn-cs"/>
              </a:rPr>
              <a:t>35 kyat per kwh average of 10-12 hours service</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BA0A43E7-9D19-4CEE-8F5D-26D72F1F770B}" type="slidenum">
              <a:rPr lang="en-US" smtClean="0"/>
              <a:t>6</a:t>
            </a:fld>
            <a:endParaRPr lang="en-US"/>
          </a:p>
        </p:txBody>
      </p:sp>
    </p:spTree>
    <p:extLst>
      <p:ext uri="{BB962C8B-B14F-4D97-AF65-F5344CB8AC3E}">
        <p14:creationId xmlns:p14="http://schemas.microsoft.com/office/powerpoint/2010/main" val="33185687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0A43E7-9D19-4CEE-8F5D-26D72F1F770B}" type="slidenum">
              <a:rPr lang="en-US" smtClean="0"/>
              <a:t>7</a:t>
            </a:fld>
            <a:endParaRPr lang="en-US"/>
          </a:p>
        </p:txBody>
      </p:sp>
    </p:spTree>
    <p:extLst>
      <p:ext uri="{BB962C8B-B14F-4D97-AF65-F5344CB8AC3E}">
        <p14:creationId xmlns:p14="http://schemas.microsoft.com/office/powerpoint/2010/main" val="3587679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1" dirty="0" smtClean="0"/>
              <a:t>“VEC members should be responsive day and night. You have to think if women are suitable for such kind of duties and whether they have the time. According to our experience there were issues with participation when women were involved in VEC in the past. So we recommend that you reconsider the inclusion of women in your committee”</a:t>
            </a:r>
            <a:r>
              <a:rPr lang="en-US" sz="1200" b="1" dirty="0" smtClean="0"/>
              <a:t> (Township Electricity Department recommendation on p32, PSIA 2015) </a:t>
            </a:r>
          </a:p>
          <a:p>
            <a:endParaRPr lang="en-US" dirty="0"/>
          </a:p>
        </p:txBody>
      </p:sp>
      <p:sp>
        <p:nvSpPr>
          <p:cNvPr id="4" name="Slide Number Placeholder 3"/>
          <p:cNvSpPr>
            <a:spLocks noGrp="1"/>
          </p:cNvSpPr>
          <p:nvPr>
            <p:ph type="sldNum" sz="quarter" idx="10"/>
          </p:nvPr>
        </p:nvSpPr>
        <p:spPr/>
        <p:txBody>
          <a:bodyPr/>
          <a:lstStyle/>
          <a:p>
            <a:fld id="{BA0A43E7-9D19-4CEE-8F5D-26D72F1F770B}" type="slidenum">
              <a:rPr lang="en-US" smtClean="0"/>
              <a:t>8</a:t>
            </a:fld>
            <a:endParaRPr lang="en-US"/>
          </a:p>
        </p:txBody>
      </p:sp>
    </p:spTree>
    <p:extLst>
      <p:ext uri="{BB962C8B-B14F-4D97-AF65-F5344CB8AC3E}">
        <p14:creationId xmlns:p14="http://schemas.microsoft.com/office/powerpoint/2010/main" val="2509124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US" sz="1200" b="1" dirty="0" smtClean="0">
                <a:solidFill>
                  <a:schemeClr val="tx1"/>
                </a:solidFill>
                <a:effectLst/>
              </a:rPr>
              <a:t>Low</a:t>
            </a:r>
            <a:r>
              <a:rPr lang="en-US" sz="1200" b="1" baseline="0" dirty="0" smtClean="0">
                <a:solidFill>
                  <a:schemeClr val="tx1"/>
                </a:solidFill>
                <a:effectLst/>
              </a:rPr>
              <a:t> access: </a:t>
            </a:r>
            <a:r>
              <a:rPr lang="en-US" sz="1200" b="0" dirty="0" smtClean="0">
                <a:solidFill>
                  <a:schemeClr val="tx1"/>
                </a:solidFill>
                <a:effectLst/>
              </a:rPr>
              <a:t>70 percent of the population no access, (only 16 percent of rural </a:t>
            </a:r>
            <a:r>
              <a:rPr lang="en-US" sz="1200" b="0" dirty="0" err="1" smtClean="0">
                <a:solidFill>
                  <a:schemeClr val="tx1"/>
                </a:solidFill>
                <a:effectLst/>
              </a:rPr>
              <a:t>hh</a:t>
            </a:r>
            <a:r>
              <a:rPr lang="en-US" sz="1200" b="0" dirty="0" smtClean="0">
                <a:solidFill>
                  <a:schemeClr val="tx1"/>
                </a:solidFill>
                <a:effectLst/>
              </a:rPr>
              <a:t> on grid)</a:t>
            </a:r>
          </a:p>
          <a:p>
            <a:pPr marL="285750" marR="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US" sz="1200" b="1" dirty="0" smtClean="0">
                <a:solidFill>
                  <a:schemeClr val="tx1"/>
                </a:solidFill>
                <a:effectLst/>
              </a:rPr>
              <a:t>Low consumption: </a:t>
            </a:r>
            <a:r>
              <a:rPr lang="en-US" sz="1200" b="0" dirty="0" smtClean="0">
                <a:solidFill>
                  <a:schemeClr val="tx1"/>
                </a:solidFill>
                <a:effectLst/>
              </a:rPr>
              <a:t>Average 160 Kwh per capita</a:t>
            </a:r>
            <a:r>
              <a:rPr lang="en-US" sz="1200" b="0" baseline="0" dirty="0" smtClean="0">
                <a:solidFill>
                  <a:schemeClr val="tx1"/>
                </a:solidFill>
                <a:effectLst/>
              </a:rPr>
              <a:t> is one of lowest in the world</a:t>
            </a:r>
            <a:endParaRPr lang="en-US" sz="1200" b="0" dirty="0" smtClean="0">
              <a:solidFill>
                <a:schemeClr val="tx1"/>
              </a:solidFill>
              <a:effectLst/>
            </a:endParaRPr>
          </a:p>
          <a:p>
            <a:pPr marL="285750" marR="0" indent="-285750">
              <a:lnSpc>
                <a:spcPct val="107000"/>
              </a:lnSpc>
              <a:spcBef>
                <a:spcPts val="0"/>
              </a:spcBef>
              <a:spcAft>
                <a:spcPts val="800"/>
              </a:spcAft>
              <a:buFont typeface="Arial" panose="020B0604020202020204" pitchFamily="34" charset="0"/>
              <a:buChar char="•"/>
            </a:pPr>
            <a:r>
              <a:rPr lang="en-US" sz="1200" b="1" dirty="0" smtClean="0">
                <a:solidFill>
                  <a:schemeClr val="tx1"/>
                </a:solidFill>
                <a:effectLst/>
              </a:rPr>
              <a:t>Capacity</a:t>
            </a:r>
            <a:r>
              <a:rPr lang="en-US" sz="1200" b="1" baseline="0" dirty="0" smtClean="0">
                <a:solidFill>
                  <a:schemeClr val="tx1"/>
                </a:solidFill>
                <a:effectLst/>
              </a:rPr>
              <a:t> s</a:t>
            </a:r>
            <a:r>
              <a:rPr lang="en-US" sz="1200" b="1" dirty="0" smtClean="0">
                <a:solidFill>
                  <a:schemeClr val="tx1"/>
                </a:solidFill>
                <a:effectLst/>
              </a:rPr>
              <a:t>train: </a:t>
            </a:r>
            <a:r>
              <a:rPr lang="en-US" sz="1200" b="0" dirty="0" smtClean="0">
                <a:solidFill>
                  <a:schemeClr val="tx1"/>
                </a:solidFill>
                <a:effectLst/>
              </a:rPr>
              <a:t>Existing power infrastructure meets half demand, blackouts, rationing</a:t>
            </a:r>
          </a:p>
          <a:p>
            <a:pPr marL="285750" marR="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US" sz="1200" b="1" dirty="0" smtClean="0">
                <a:solidFill>
                  <a:schemeClr val="tx1"/>
                </a:solidFill>
                <a:effectLst/>
              </a:rPr>
              <a:t>Back-up reliance:</a:t>
            </a:r>
            <a:r>
              <a:rPr lang="en-US" sz="1200" b="0" dirty="0" smtClean="0">
                <a:solidFill>
                  <a:schemeClr val="tx1"/>
                </a:solidFill>
                <a:effectLst/>
              </a:rPr>
              <a:t> on costly diesel, firewood,</a:t>
            </a:r>
            <a:r>
              <a:rPr lang="en-US" sz="1200" b="0" baseline="0" dirty="0" smtClean="0">
                <a:solidFill>
                  <a:schemeClr val="tx1"/>
                </a:solidFill>
                <a:effectLst/>
              </a:rPr>
              <a:t> </a:t>
            </a:r>
            <a:r>
              <a:rPr lang="en-US" sz="1200" b="0" dirty="0" smtClean="0">
                <a:solidFill>
                  <a:schemeClr val="tx1"/>
                </a:solidFill>
                <a:effectLst/>
              </a:rPr>
              <a:t>charcoal and informal service providers</a:t>
            </a:r>
          </a:p>
          <a:p>
            <a:pPr marL="285750" marR="0" indent="-285750">
              <a:lnSpc>
                <a:spcPct val="107000"/>
              </a:lnSpc>
              <a:spcBef>
                <a:spcPts val="0"/>
              </a:spcBef>
              <a:spcAft>
                <a:spcPts val="800"/>
              </a:spcAft>
              <a:buFont typeface="Arial" panose="020B0604020202020204" pitchFamily="34" charset="0"/>
              <a:buChar char="•"/>
            </a:pPr>
            <a:r>
              <a:rPr lang="en-US" sz="1200" b="1" dirty="0" smtClean="0">
                <a:solidFill>
                  <a:schemeClr val="tx1"/>
                </a:solidFill>
                <a:effectLst/>
              </a:rPr>
              <a:t>Ambitious Plan: </a:t>
            </a:r>
            <a:r>
              <a:rPr lang="en-US" sz="1200" b="0" dirty="0" smtClean="0">
                <a:solidFill>
                  <a:schemeClr val="tx1"/>
                </a:solidFill>
                <a:effectLst/>
              </a:rPr>
              <a:t>100 percent electrification by 2030 (7.2 million HH over 16 years, 98% on grid)</a:t>
            </a:r>
          </a:p>
          <a:p>
            <a:endParaRPr lang="en-US" dirty="0"/>
          </a:p>
        </p:txBody>
      </p:sp>
      <p:sp>
        <p:nvSpPr>
          <p:cNvPr id="4" name="Slide Number Placeholder 3"/>
          <p:cNvSpPr>
            <a:spLocks noGrp="1"/>
          </p:cNvSpPr>
          <p:nvPr>
            <p:ph type="sldNum" sz="quarter" idx="10"/>
          </p:nvPr>
        </p:nvSpPr>
        <p:spPr/>
        <p:txBody>
          <a:bodyPr/>
          <a:lstStyle/>
          <a:p>
            <a:fld id="{BA0A43E7-9D19-4CEE-8F5D-26D72F1F770B}" type="slidenum">
              <a:rPr lang="en-US" smtClean="0"/>
              <a:t>12</a:t>
            </a:fld>
            <a:endParaRPr lang="en-US"/>
          </a:p>
        </p:txBody>
      </p:sp>
    </p:spTree>
    <p:extLst>
      <p:ext uri="{BB962C8B-B14F-4D97-AF65-F5344CB8AC3E}">
        <p14:creationId xmlns:p14="http://schemas.microsoft.com/office/powerpoint/2010/main" val="3603016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BD85BA2-347D-4821-ABFC-F8C15992E0BD}"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F80668-0714-4D15-B216-DABACDEF1C5E}" type="slidenum">
              <a:rPr lang="en-US" smtClean="0"/>
              <a:t>‹#›</a:t>
            </a:fld>
            <a:endParaRPr lang="en-US"/>
          </a:p>
        </p:txBody>
      </p:sp>
    </p:spTree>
    <p:extLst>
      <p:ext uri="{BB962C8B-B14F-4D97-AF65-F5344CB8AC3E}">
        <p14:creationId xmlns:p14="http://schemas.microsoft.com/office/powerpoint/2010/main" val="3074189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D85BA2-347D-4821-ABFC-F8C15992E0BD}"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F80668-0714-4D15-B216-DABACDEF1C5E}" type="slidenum">
              <a:rPr lang="en-US" smtClean="0"/>
              <a:t>‹#›</a:t>
            </a:fld>
            <a:endParaRPr lang="en-US"/>
          </a:p>
        </p:txBody>
      </p:sp>
    </p:spTree>
    <p:extLst>
      <p:ext uri="{BB962C8B-B14F-4D97-AF65-F5344CB8AC3E}">
        <p14:creationId xmlns:p14="http://schemas.microsoft.com/office/powerpoint/2010/main" val="3450768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D85BA2-347D-4821-ABFC-F8C15992E0BD}"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F80668-0714-4D15-B216-DABACDEF1C5E}" type="slidenum">
              <a:rPr lang="en-US" smtClean="0"/>
              <a:t>‹#›</a:t>
            </a:fld>
            <a:endParaRPr lang="en-US"/>
          </a:p>
        </p:txBody>
      </p:sp>
    </p:spTree>
    <p:extLst>
      <p:ext uri="{BB962C8B-B14F-4D97-AF65-F5344CB8AC3E}">
        <p14:creationId xmlns:p14="http://schemas.microsoft.com/office/powerpoint/2010/main" val="4153865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D85BA2-347D-4821-ABFC-F8C15992E0BD}"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F80668-0714-4D15-B216-DABACDEF1C5E}" type="slidenum">
              <a:rPr lang="en-US" smtClean="0"/>
              <a:t>‹#›</a:t>
            </a:fld>
            <a:endParaRPr lang="en-US"/>
          </a:p>
        </p:txBody>
      </p:sp>
    </p:spTree>
    <p:extLst>
      <p:ext uri="{BB962C8B-B14F-4D97-AF65-F5344CB8AC3E}">
        <p14:creationId xmlns:p14="http://schemas.microsoft.com/office/powerpoint/2010/main" val="3507206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D85BA2-347D-4821-ABFC-F8C15992E0BD}"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F80668-0714-4D15-B216-DABACDEF1C5E}" type="slidenum">
              <a:rPr lang="en-US" smtClean="0"/>
              <a:t>‹#›</a:t>
            </a:fld>
            <a:endParaRPr lang="en-US"/>
          </a:p>
        </p:txBody>
      </p:sp>
    </p:spTree>
    <p:extLst>
      <p:ext uri="{BB962C8B-B14F-4D97-AF65-F5344CB8AC3E}">
        <p14:creationId xmlns:p14="http://schemas.microsoft.com/office/powerpoint/2010/main" val="649094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BD85BA2-347D-4821-ABFC-F8C15992E0BD}" type="datetimeFigureOut">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F80668-0714-4D15-B216-DABACDEF1C5E}" type="slidenum">
              <a:rPr lang="en-US" smtClean="0"/>
              <a:t>‹#›</a:t>
            </a:fld>
            <a:endParaRPr lang="en-US"/>
          </a:p>
        </p:txBody>
      </p:sp>
    </p:spTree>
    <p:extLst>
      <p:ext uri="{BB962C8B-B14F-4D97-AF65-F5344CB8AC3E}">
        <p14:creationId xmlns:p14="http://schemas.microsoft.com/office/powerpoint/2010/main" val="4274124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BD85BA2-347D-4821-ABFC-F8C15992E0BD}" type="datetimeFigureOut">
              <a:rPr lang="en-US" smtClean="0"/>
              <a:t>5/17/2016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F80668-0714-4D15-B216-DABACDEF1C5E}" type="slidenum">
              <a:rPr lang="en-US" smtClean="0"/>
              <a:t>‹#›</a:t>
            </a:fld>
            <a:endParaRPr lang="en-US"/>
          </a:p>
        </p:txBody>
      </p:sp>
    </p:spTree>
    <p:extLst>
      <p:ext uri="{BB962C8B-B14F-4D97-AF65-F5344CB8AC3E}">
        <p14:creationId xmlns:p14="http://schemas.microsoft.com/office/powerpoint/2010/main" val="1628114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BD85BA2-347D-4821-ABFC-F8C15992E0BD}" type="datetimeFigureOut">
              <a:rPr lang="en-US" smtClean="0"/>
              <a:t>5/17/2016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F80668-0714-4D15-B216-DABACDEF1C5E}" type="slidenum">
              <a:rPr lang="en-US" smtClean="0"/>
              <a:t>‹#›</a:t>
            </a:fld>
            <a:endParaRPr lang="en-US"/>
          </a:p>
        </p:txBody>
      </p:sp>
    </p:spTree>
    <p:extLst>
      <p:ext uri="{BB962C8B-B14F-4D97-AF65-F5344CB8AC3E}">
        <p14:creationId xmlns:p14="http://schemas.microsoft.com/office/powerpoint/2010/main" val="1852502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D85BA2-347D-4821-ABFC-F8C15992E0BD}" type="datetimeFigureOut">
              <a:rPr lang="en-US" smtClean="0"/>
              <a:t>5/17/2016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F80668-0714-4D15-B216-DABACDEF1C5E}" type="slidenum">
              <a:rPr lang="en-US" smtClean="0"/>
              <a:t>‹#›</a:t>
            </a:fld>
            <a:endParaRPr lang="en-US"/>
          </a:p>
        </p:txBody>
      </p:sp>
    </p:spTree>
    <p:extLst>
      <p:ext uri="{BB962C8B-B14F-4D97-AF65-F5344CB8AC3E}">
        <p14:creationId xmlns:p14="http://schemas.microsoft.com/office/powerpoint/2010/main" val="2422011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D85BA2-347D-4821-ABFC-F8C15992E0BD}" type="datetimeFigureOut">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F80668-0714-4D15-B216-DABACDEF1C5E}" type="slidenum">
              <a:rPr lang="en-US" smtClean="0"/>
              <a:t>‹#›</a:t>
            </a:fld>
            <a:endParaRPr lang="en-US"/>
          </a:p>
        </p:txBody>
      </p:sp>
    </p:spTree>
    <p:extLst>
      <p:ext uri="{BB962C8B-B14F-4D97-AF65-F5344CB8AC3E}">
        <p14:creationId xmlns:p14="http://schemas.microsoft.com/office/powerpoint/2010/main" val="1138999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D85BA2-347D-4821-ABFC-F8C15992E0BD}" type="datetimeFigureOut">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F80668-0714-4D15-B216-DABACDEF1C5E}" type="slidenum">
              <a:rPr lang="en-US" smtClean="0"/>
              <a:t>‹#›</a:t>
            </a:fld>
            <a:endParaRPr lang="en-US"/>
          </a:p>
        </p:txBody>
      </p:sp>
    </p:spTree>
    <p:extLst>
      <p:ext uri="{BB962C8B-B14F-4D97-AF65-F5344CB8AC3E}">
        <p14:creationId xmlns:p14="http://schemas.microsoft.com/office/powerpoint/2010/main" val="1377326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D85BA2-347D-4821-ABFC-F8C15992E0BD}" type="datetimeFigureOut">
              <a:rPr lang="en-US" smtClean="0"/>
              <a:t>5/17/2016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F80668-0714-4D15-B216-DABACDEF1C5E}" type="slidenum">
              <a:rPr lang="en-US" smtClean="0"/>
              <a:t>‹#›</a:t>
            </a:fld>
            <a:endParaRPr lang="en-US"/>
          </a:p>
        </p:txBody>
      </p:sp>
    </p:spTree>
    <p:extLst>
      <p:ext uri="{BB962C8B-B14F-4D97-AF65-F5344CB8AC3E}">
        <p14:creationId xmlns:p14="http://schemas.microsoft.com/office/powerpoint/2010/main" val="17604171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28600"/>
            <a:ext cx="9144000" cy="914400"/>
          </a:xfrm>
          <a:solidFill>
            <a:schemeClr val="accent1">
              <a:alpha val="29000"/>
            </a:schemeClr>
          </a:solidFill>
        </p:spPr>
        <p:txBody>
          <a:bodyPr>
            <a:normAutofit/>
          </a:bodyPr>
          <a:lstStyle/>
          <a:p>
            <a:r>
              <a:rPr lang="en-US" dirty="0" smtClean="0"/>
              <a:t>Poverty &amp; Social Impacts of the NEP</a:t>
            </a:r>
            <a:endParaRPr lang="en-US" sz="2700" dirty="0"/>
          </a:p>
        </p:txBody>
      </p:sp>
      <p:sp>
        <p:nvSpPr>
          <p:cNvPr id="3" name="Subtitle 2"/>
          <p:cNvSpPr>
            <a:spLocks noGrp="1"/>
          </p:cNvSpPr>
          <p:nvPr>
            <p:ph type="subTitle" idx="1"/>
          </p:nvPr>
        </p:nvSpPr>
        <p:spPr>
          <a:xfrm>
            <a:off x="0" y="4038600"/>
            <a:ext cx="9144000" cy="685800"/>
          </a:xfrm>
        </p:spPr>
        <p:txBody>
          <a:bodyPr>
            <a:noAutofit/>
          </a:bodyPr>
          <a:lstStyle/>
          <a:p>
            <a:r>
              <a:rPr lang="en-US" sz="3600" dirty="0" smtClean="0">
                <a:solidFill>
                  <a:schemeClr val="tx2"/>
                </a:solidFill>
              </a:rPr>
              <a:t>Removing </a:t>
            </a:r>
            <a:r>
              <a:rPr lang="en-US" sz="3600" dirty="0">
                <a:solidFill>
                  <a:schemeClr val="tx2"/>
                </a:solidFill>
              </a:rPr>
              <a:t>barriers to </a:t>
            </a:r>
            <a:r>
              <a:rPr lang="en-US" sz="3600" dirty="0" smtClean="0">
                <a:solidFill>
                  <a:schemeClr val="tx2"/>
                </a:solidFill>
              </a:rPr>
              <a:t>electricity access</a:t>
            </a:r>
          </a:p>
        </p:txBody>
      </p:sp>
      <p:pic>
        <p:nvPicPr>
          <p:cNvPr id="5" name="Picture 4"/>
          <p:cNvPicPr>
            <a:picLocks noChangeAspect="1"/>
          </p:cNvPicPr>
          <p:nvPr/>
        </p:nvPicPr>
        <p:blipFill>
          <a:blip r:embed="rId3"/>
          <a:stretch>
            <a:fillRect/>
          </a:stretch>
        </p:blipFill>
        <p:spPr>
          <a:xfrm>
            <a:off x="2362200" y="5899702"/>
            <a:ext cx="4419600" cy="882098"/>
          </a:xfrm>
          <a:prstGeom prst="rect">
            <a:avLst/>
          </a:prstGeom>
        </p:spPr>
      </p:pic>
      <p:pic>
        <p:nvPicPr>
          <p:cNvPr id="6" name="Picture Placeholder 5"/>
          <p:cNvPicPr>
            <a:picLocks/>
          </p:cNvPicPr>
          <p:nvPr/>
        </p:nvPicPr>
        <p:blipFill>
          <a:blip r:embed="rId4">
            <a:extLst>
              <a:ext uri="{28A0092B-C50C-407E-A947-70E740481C1C}">
                <a14:useLocalDpi xmlns:a14="http://schemas.microsoft.com/office/drawing/2010/main" val="0"/>
              </a:ext>
            </a:extLst>
          </a:blip>
          <a:srcRect t="4732" b="4732"/>
          <a:stretch>
            <a:fillRect/>
          </a:stretch>
        </p:blipFill>
        <p:spPr>
          <a:xfrm>
            <a:off x="2667001" y="1524000"/>
            <a:ext cx="3505200" cy="2063968"/>
          </a:xfrm>
          <a:prstGeom prst="rect">
            <a:avLst/>
          </a:prstGeom>
          <a:solidFill>
            <a:schemeClr val="bg2"/>
          </a:solidFill>
          <a:ln w="76200">
            <a:solidFill>
              <a:srgbClr val="FFFFFF"/>
            </a:solidFill>
            <a:miter lim="800000"/>
          </a:ln>
          <a:effectLst>
            <a:outerShdw blurRad="50800" dist="12700" dir="5400000" algn="t" rotWithShape="0">
              <a:prstClr val="black">
                <a:alpha val="59000"/>
              </a:prstClr>
            </a:outerShdw>
          </a:effectLst>
        </p:spPr>
      </p:pic>
    </p:spTree>
    <p:extLst>
      <p:ext uri="{BB962C8B-B14F-4D97-AF65-F5344CB8AC3E}">
        <p14:creationId xmlns:p14="http://schemas.microsoft.com/office/powerpoint/2010/main" val="25972787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52400"/>
            <a:ext cx="9144000" cy="468436"/>
          </a:xfrm>
          <a:prstGeom prst="rect">
            <a:avLst/>
          </a:prstGeom>
          <a:solidFill>
            <a:schemeClr val="accent1">
              <a:alpha val="29000"/>
            </a:schemeClr>
          </a:solidFill>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dirty="0" smtClean="0"/>
              <a:t>Technical assistance for social inclusion</a:t>
            </a:r>
            <a:endParaRPr lang="en-US" sz="2400" dirty="0"/>
          </a:p>
        </p:txBody>
      </p:sp>
      <p:sp>
        <p:nvSpPr>
          <p:cNvPr id="5" name="Rounded Rectangle 4"/>
          <p:cNvSpPr/>
          <p:nvPr/>
        </p:nvSpPr>
        <p:spPr>
          <a:xfrm>
            <a:off x="227059" y="735755"/>
            <a:ext cx="8689882" cy="83026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Key challenge for NEP target of universal coverage:</a:t>
            </a:r>
          </a:p>
          <a:p>
            <a:pPr algn="ctr"/>
            <a:r>
              <a:rPr lang="en-US" sz="1600" dirty="0" smtClean="0"/>
              <a:t>Barriers </a:t>
            </a:r>
            <a:r>
              <a:rPr lang="en-US" sz="1600" dirty="0"/>
              <a:t>for </a:t>
            </a:r>
            <a:r>
              <a:rPr lang="en-US" sz="1600" dirty="0" smtClean="0"/>
              <a:t>vulnerable (the </a:t>
            </a:r>
            <a:r>
              <a:rPr lang="en-US" sz="1600" dirty="0"/>
              <a:t>poor, </a:t>
            </a:r>
            <a:r>
              <a:rPr lang="en-US" sz="1600" dirty="0" smtClean="0"/>
              <a:t>female-headed households, minorities) </a:t>
            </a:r>
            <a:r>
              <a:rPr lang="en-US" sz="1600" dirty="0"/>
              <a:t>are not only financial but </a:t>
            </a:r>
            <a:r>
              <a:rPr lang="en-US" sz="1600" dirty="0" smtClean="0"/>
              <a:t>linked their awareness of options and participation in decision-making.</a:t>
            </a:r>
            <a:endParaRPr lang="en-US" sz="1600" dirty="0"/>
          </a:p>
        </p:txBody>
      </p:sp>
      <p:sp>
        <p:nvSpPr>
          <p:cNvPr id="9" name="Rounded Rectangle 8"/>
          <p:cNvSpPr/>
          <p:nvPr/>
        </p:nvSpPr>
        <p:spPr>
          <a:xfrm>
            <a:off x="263952" y="3886200"/>
            <a:ext cx="8689882" cy="2667000"/>
          </a:xfrm>
          <a:prstGeom prst="roundRect">
            <a:avLst/>
          </a:prstGeom>
          <a:solidFill>
            <a:schemeClr val="accent6">
              <a:lumMod val="20000"/>
              <a:lumOff val="8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5000"/>
              </a:lnSpc>
            </a:pPr>
            <a:r>
              <a:rPr lang="en-US" b="1" dirty="0">
                <a:solidFill>
                  <a:srgbClr val="C00000"/>
                </a:solidFill>
                <a:latin typeface="Calibri" panose="020F0502020204030204" pitchFamily="34" charset="0"/>
                <a:ea typeface="Times New Roman" panose="02020603050405020304" pitchFamily="18" charset="0"/>
                <a:cs typeface="Times New Roman" panose="02020603050405020304" pitchFamily="18" charset="0"/>
              </a:rPr>
              <a:t>Identifying </a:t>
            </a:r>
            <a:r>
              <a:rPr lang="en-US" b="1" dirty="0" smtClean="0">
                <a:solidFill>
                  <a:srgbClr val="C00000"/>
                </a:solidFill>
                <a:latin typeface="Calibri" panose="020F0502020204030204" pitchFamily="34" charset="0"/>
                <a:ea typeface="Times New Roman" panose="02020603050405020304" pitchFamily="18" charset="0"/>
                <a:cs typeface="Times New Roman" panose="02020603050405020304" pitchFamily="18" charset="0"/>
              </a:rPr>
              <a:t>financial mechanisms for inclusion of the poor:</a:t>
            </a:r>
            <a:endParaRPr lang="en-US" dirty="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marL="171450" indent="-171450">
              <a:lnSpc>
                <a:spcPct val="107000"/>
              </a:lnSpc>
              <a:buFont typeface="Arial" panose="020B0604020202020204" pitchFamily="34" charset="0"/>
              <a:buChar char="•"/>
            </a:pPr>
            <a:r>
              <a:rPr lang="en-US" sz="1600" dirty="0">
                <a:solidFill>
                  <a:schemeClr val="tx1"/>
                </a:solidFill>
                <a:latin typeface="Calibri" panose="020F0502020204030204" pitchFamily="34" charset="0"/>
                <a:ea typeface="Calibri" panose="020F0502020204030204" pitchFamily="34" charset="0"/>
                <a:cs typeface="Times New Roman" panose="02020603050405020304" pitchFamily="18" charset="0"/>
              </a:rPr>
              <a:t>T</a:t>
            </a:r>
            <a:r>
              <a:rPr lang="en-US" sz="1600" dirty="0" smtClean="0">
                <a:solidFill>
                  <a:schemeClr val="tx1"/>
                </a:solidFill>
                <a:latin typeface="Calibri" panose="020F0502020204030204" pitchFamily="34" charset="0"/>
                <a:ea typeface="Calibri" panose="020F0502020204030204" pitchFamily="34" charset="0"/>
                <a:cs typeface="Times New Roman" panose="02020603050405020304" pitchFamily="18" charset="0"/>
              </a:rPr>
              <a:t>argeted subsidies for connections for disadvantaged households (</a:t>
            </a:r>
            <a:r>
              <a:rPr lang="en-US" sz="1600" dirty="0" err="1" smtClean="0">
                <a:solidFill>
                  <a:schemeClr val="tx1"/>
                </a:solidFill>
                <a:latin typeface="Calibri" panose="020F0502020204030204" pitchFamily="34" charset="0"/>
                <a:ea typeface="Calibri" panose="020F0502020204030204" pitchFamily="34" charset="0"/>
                <a:cs typeface="Times New Roman" panose="02020603050405020304" pitchFamily="18" charset="0"/>
              </a:rPr>
              <a:t>eg</a:t>
            </a:r>
            <a:r>
              <a:rPr lang="en-US" sz="1600" dirty="0" smtClean="0">
                <a:solidFill>
                  <a:schemeClr val="tx1"/>
                </a:solidFill>
                <a:latin typeface="Calibri" panose="020F0502020204030204" pitchFamily="34" charset="0"/>
                <a:ea typeface="Calibri" panose="020F0502020204030204" pitchFamily="34" charset="0"/>
                <a:cs typeface="Times New Roman" panose="02020603050405020304" pitchFamily="18" charset="0"/>
              </a:rPr>
              <a:t>. interest-free loan repaid alongside tariffs over 3 years)</a:t>
            </a:r>
          </a:p>
          <a:p>
            <a:pPr marL="171450" indent="-171450">
              <a:lnSpc>
                <a:spcPct val="107000"/>
              </a:lnSpc>
              <a:buFont typeface="Arial" panose="020B0604020202020204" pitchFamily="34" charset="0"/>
              <a:buChar char="•"/>
            </a:pPr>
            <a:r>
              <a:rPr lang="en-US" sz="1600" dirty="0" smtClean="0">
                <a:solidFill>
                  <a:schemeClr val="tx1"/>
                </a:solidFill>
                <a:latin typeface="Calibri" panose="020F0502020204030204" pitchFamily="34" charset="0"/>
                <a:ea typeface="Calibri" panose="020F0502020204030204" pitchFamily="34" charset="0"/>
                <a:cs typeface="Times New Roman" panose="02020603050405020304" pitchFamily="18" charset="0"/>
              </a:rPr>
              <a:t>Eligibility criteria (</a:t>
            </a:r>
            <a:r>
              <a:rPr lang="en-US" sz="1600" dirty="0" err="1" smtClean="0">
                <a:solidFill>
                  <a:schemeClr val="tx1"/>
                </a:solidFill>
                <a:latin typeface="Calibri" panose="020F0502020204030204" pitchFamily="34" charset="0"/>
                <a:ea typeface="Calibri" panose="020F0502020204030204" pitchFamily="34" charset="0"/>
                <a:cs typeface="Times New Roman" panose="02020603050405020304" pitchFamily="18" charset="0"/>
              </a:rPr>
              <a:t>eg</a:t>
            </a:r>
            <a:r>
              <a:rPr lang="en-US" sz="1600" dirty="0" smtClean="0">
                <a:solidFill>
                  <a:schemeClr val="tx1"/>
                </a:solidFill>
                <a:latin typeface="Calibri" panose="020F0502020204030204" pitchFamily="34" charset="0"/>
                <a:ea typeface="Calibri" panose="020F0502020204030204" pitchFamily="34" charset="0"/>
                <a:cs typeface="Times New Roman" panose="02020603050405020304" pitchFamily="18" charset="0"/>
              </a:rPr>
              <a:t>. 1. permanent structure safe to electrify 2. poor = 6-month rice shortage, or no livestock, or no land  title, delay period after first </a:t>
            </a:r>
            <a:r>
              <a:rPr lang="en-US" sz="1600" dirty="0" smtClean="0">
                <a:solidFill>
                  <a:schemeClr val="tx1"/>
                </a:solidFill>
                <a:latin typeface="Calibri" panose="020F0502020204030204" pitchFamily="34" charset="0"/>
                <a:ea typeface="Calibri" panose="020F0502020204030204" pitchFamily="34" charset="0"/>
                <a:cs typeface="Times New Roman" panose="02020603050405020304" pitchFamily="18" charset="0"/>
              </a:rPr>
              <a:t>electrification effort)</a:t>
            </a:r>
            <a:endParaRPr lang="en-US" sz="1600" dirty="0" smtClean="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marL="171450" indent="-171450">
              <a:lnSpc>
                <a:spcPct val="107000"/>
              </a:lnSpc>
              <a:buFont typeface="Arial" panose="020B0604020202020204" pitchFamily="34" charset="0"/>
              <a:buChar char="•"/>
            </a:pPr>
            <a:r>
              <a:rPr lang="en-US" sz="1600" dirty="0" smtClean="0">
                <a:solidFill>
                  <a:schemeClr val="tx1"/>
                </a:solidFill>
                <a:latin typeface="Calibri" panose="020F0502020204030204" pitchFamily="34" charset="0"/>
                <a:ea typeface="Calibri" panose="020F0502020204030204" pitchFamily="34" charset="0"/>
                <a:cs typeface="Times New Roman" panose="02020603050405020304" pitchFamily="18" charset="0"/>
              </a:rPr>
              <a:t>Establish criteria allowing informal settlers to apply for access in designated urban wards</a:t>
            </a:r>
          </a:p>
          <a:p>
            <a:pPr marL="171450" indent="-171450">
              <a:lnSpc>
                <a:spcPct val="107000"/>
              </a:lnSpc>
              <a:buFont typeface="Arial" panose="020B0604020202020204" pitchFamily="34" charset="0"/>
              <a:buChar char="•"/>
            </a:pPr>
            <a:r>
              <a:rPr lang="en-US" sz="1600" dirty="0">
                <a:solidFill>
                  <a:schemeClr val="tx1"/>
                </a:solidFill>
                <a:latin typeface="Calibri" panose="020F0502020204030204" pitchFamily="34" charset="0"/>
                <a:ea typeface="Calibri" panose="020F0502020204030204" pitchFamily="34" charset="0"/>
                <a:cs typeface="Times New Roman" panose="02020603050405020304" pitchFamily="18" charset="0"/>
              </a:rPr>
              <a:t>Tiered lifeline </a:t>
            </a:r>
            <a:r>
              <a:rPr lang="en-US" sz="1600" dirty="0" smtClean="0">
                <a:solidFill>
                  <a:schemeClr val="tx1"/>
                </a:solidFill>
                <a:latin typeface="Calibri" panose="020F0502020204030204" pitchFamily="34" charset="0"/>
                <a:ea typeface="Calibri" panose="020F0502020204030204" pitchFamily="34" charset="0"/>
                <a:cs typeface="Times New Roman" panose="02020603050405020304" pitchFamily="18" charset="0"/>
              </a:rPr>
              <a:t>tariffs (instead of 35 </a:t>
            </a:r>
            <a:r>
              <a:rPr lang="en-US" sz="1600" dirty="0" err="1" smtClean="0">
                <a:solidFill>
                  <a:schemeClr val="tx1"/>
                </a:solidFill>
                <a:latin typeface="Calibri" panose="020F0502020204030204" pitchFamily="34" charset="0"/>
                <a:ea typeface="Calibri" panose="020F0502020204030204" pitchFamily="34" charset="0"/>
                <a:cs typeface="Times New Roman" panose="02020603050405020304" pitchFamily="18" charset="0"/>
              </a:rPr>
              <a:t>kyt</a:t>
            </a:r>
            <a:r>
              <a:rPr lang="en-US" sz="1600" dirty="0" smtClean="0">
                <a:solidFill>
                  <a:schemeClr val="tx1"/>
                </a:solidFill>
                <a:latin typeface="Calibri" panose="020F0502020204030204" pitchFamily="34" charset="0"/>
                <a:ea typeface="Calibri" panose="020F0502020204030204" pitchFamily="34" charset="0"/>
                <a:cs typeface="Times New Roman" panose="02020603050405020304" pitchFamily="18" charset="0"/>
              </a:rPr>
              <a:t> for 100 kwh, targeted tier to assist low consumption)</a:t>
            </a:r>
            <a:endParaRPr lang="en-US" sz="1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marL="171450" indent="-171450">
              <a:lnSpc>
                <a:spcPct val="107000"/>
              </a:lnSpc>
              <a:buFont typeface="Arial" panose="020B0604020202020204" pitchFamily="34" charset="0"/>
              <a:buChar char="•"/>
            </a:pPr>
            <a:r>
              <a:rPr lang="en-US" sz="1600" dirty="0">
                <a:solidFill>
                  <a:schemeClr val="tx1"/>
                </a:solidFill>
                <a:latin typeface="Calibri" panose="020F0502020204030204" pitchFamily="34" charset="0"/>
                <a:ea typeface="Times New Roman" panose="02020603050405020304" pitchFamily="18" charset="0"/>
                <a:cs typeface="Times New Roman" panose="02020603050405020304" pitchFamily="18" charset="0"/>
              </a:rPr>
              <a:t>Lessons from stakeholder consultation in Myanmar CDD project, subsidization eligibility in Lao PDR Power to the Poor Scheme </a:t>
            </a:r>
            <a:endParaRPr lang="en-US" sz="1600" dirty="0" smtClean="0">
              <a:solidFill>
                <a:schemeClr val="tx1"/>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0" name="Rounded Rectangle 9"/>
          <p:cNvSpPr/>
          <p:nvPr/>
        </p:nvSpPr>
        <p:spPr>
          <a:xfrm>
            <a:off x="238552" y="1680942"/>
            <a:ext cx="8715282" cy="2090339"/>
          </a:xfrm>
          <a:prstGeom prst="roundRect">
            <a:avLst/>
          </a:prstGeom>
          <a:solidFill>
            <a:schemeClr val="accent6">
              <a:lumMod val="20000"/>
              <a:lumOff val="8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5000"/>
              </a:lnSpc>
            </a:pPr>
            <a:r>
              <a:rPr lang="en-US" b="1" dirty="0" smtClean="0">
                <a:solidFill>
                  <a:srgbClr val="C00000"/>
                </a:solidFill>
                <a:latin typeface="Calibri" panose="020F0502020204030204" pitchFamily="34" charset="0"/>
                <a:ea typeface="Times New Roman" panose="02020603050405020304" pitchFamily="18" charset="0"/>
                <a:cs typeface="Times New Roman" panose="02020603050405020304" pitchFamily="18" charset="0"/>
              </a:rPr>
              <a:t>Putting clear citizen engagement practice in place:</a:t>
            </a:r>
            <a:endParaRPr lang="en-US" dirty="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marL="171450" indent="-171450" algn="just">
              <a:lnSpc>
                <a:spcPct val="115000"/>
              </a:lnSpc>
              <a:buFont typeface="Arial" panose="020B0604020202020204" pitchFamily="34" charset="0"/>
              <a:buChar char="•"/>
            </a:pPr>
            <a:r>
              <a:rPr lang="en-US" sz="1600" dirty="0">
                <a:solidFill>
                  <a:schemeClr val="tx1"/>
                </a:solidFill>
                <a:latin typeface="Calibri" panose="020F0502020204030204" pitchFamily="34" charset="0"/>
                <a:ea typeface="Times New Roman" panose="02020603050405020304" pitchFamily="18" charset="0"/>
                <a:cs typeface="Times New Roman" panose="02020603050405020304" pitchFamily="18" charset="0"/>
              </a:rPr>
              <a:t>Enhancing community involvement in electrification decisions through Village Electrification Committee formation, composition and decision-making structure and consultation </a:t>
            </a:r>
            <a:r>
              <a:rPr lang="en-US" sz="1600" dirty="0" smtClean="0">
                <a:solidFill>
                  <a:schemeClr val="tx1"/>
                </a:solidFill>
                <a:latin typeface="Calibri" panose="020F0502020204030204" pitchFamily="34" charset="0"/>
                <a:ea typeface="Times New Roman" panose="02020603050405020304" pitchFamily="18" charset="0"/>
                <a:cs typeface="Times New Roman" panose="02020603050405020304" pitchFamily="18" charset="0"/>
              </a:rPr>
              <a:t>process</a:t>
            </a:r>
          </a:p>
          <a:p>
            <a:pPr marL="171450" indent="-171450" algn="just">
              <a:lnSpc>
                <a:spcPct val="115000"/>
              </a:lnSpc>
              <a:buFont typeface="Arial" panose="020B0604020202020204" pitchFamily="34" charset="0"/>
              <a:buChar char="•"/>
            </a:pPr>
            <a:r>
              <a:rPr lang="en-US" sz="1600" dirty="0" smtClean="0">
                <a:solidFill>
                  <a:schemeClr val="tx1"/>
                </a:solidFill>
                <a:latin typeface="Calibri" panose="020F0502020204030204" pitchFamily="34" charset="0"/>
                <a:ea typeface="Times New Roman" panose="02020603050405020304" pitchFamily="18" charset="0"/>
                <a:cs typeface="Times New Roman" panose="02020603050405020304" pitchFamily="18" charset="0"/>
              </a:rPr>
              <a:t>Disclosure </a:t>
            </a:r>
            <a:r>
              <a:rPr lang="en-US" sz="1600" dirty="0">
                <a:solidFill>
                  <a:schemeClr val="tx1"/>
                </a:solidFill>
                <a:latin typeface="Calibri" panose="020F0502020204030204" pitchFamily="34" charset="0"/>
                <a:ea typeface="Times New Roman" panose="02020603050405020304" pitchFamily="18" charset="0"/>
                <a:cs typeface="Times New Roman" panose="02020603050405020304" pitchFamily="18" charset="0"/>
              </a:rPr>
              <a:t>and consultation (information dissemination and </a:t>
            </a:r>
            <a:r>
              <a:rPr lang="en-US" sz="1600" dirty="0" smtClean="0">
                <a:solidFill>
                  <a:schemeClr val="tx1"/>
                </a:solidFill>
                <a:latin typeface="Calibri" panose="020F0502020204030204" pitchFamily="34" charset="0"/>
                <a:ea typeface="Times New Roman" panose="02020603050405020304" pitchFamily="18" charset="0"/>
                <a:cs typeface="Times New Roman" panose="02020603050405020304" pitchFamily="18" charset="0"/>
              </a:rPr>
              <a:t>feedback </a:t>
            </a:r>
            <a:r>
              <a:rPr lang="en-US" sz="1600" dirty="0">
                <a:solidFill>
                  <a:schemeClr val="tx1"/>
                </a:solidFill>
                <a:latin typeface="Calibri" panose="020F0502020204030204" pitchFamily="34" charset="0"/>
                <a:ea typeface="Times New Roman" panose="02020603050405020304" pitchFamily="18" charset="0"/>
                <a:cs typeface="Times New Roman" panose="02020603050405020304" pitchFamily="18" charset="0"/>
              </a:rPr>
              <a:t>meetings) </a:t>
            </a:r>
            <a:endParaRPr lang="en-US" sz="1600" dirty="0" smtClean="0">
              <a:solidFill>
                <a:schemeClr val="tx1"/>
              </a:solidFill>
              <a:latin typeface="Calibri" panose="020F0502020204030204" pitchFamily="34" charset="0"/>
              <a:ea typeface="Times New Roman" panose="02020603050405020304" pitchFamily="18" charset="0"/>
              <a:cs typeface="Times New Roman" panose="02020603050405020304" pitchFamily="18" charset="0"/>
            </a:endParaRPr>
          </a:p>
          <a:p>
            <a:pPr marL="171450" indent="-171450" algn="just">
              <a:lnSpc>
                <a:spcPct val="115000"/>
              </a:lnSpc>
              <a:buFont typeface="Arial" panose="020B0604020202020204" pitchFamily="34" charset="0"/>
              <a:buChar char="•"/>
            </a:pPr>
            <a:r>
              <a:rPr lang="en-US" sz="1600" dirty="0" smtClean="0">
                <a:solidFill>
                  <a:schemeClr val="tx1"/>
                </a:solidFill>
                <a:latin typeface="Calibri" panose="020F0502020204030204" pitchFamily="34" charset="0"/>
                <a:ea typeface="Times New Roman" panose="02020603050405020304" pitchFamily="18" charset="0"/>
                <a:cs typeface="Times New Roman" panose="02020603050405020304" pitchFamily="18" charset="0"/>
              </a:rPr>
              <a:t>Collaboration (</a:t>
            </a:r>
            <a:r>
              <a:rPr lang="en-US" sz="1600" dirty="0">
                <a:solidFill>
                  <a:schemeClr val="tx1"/>
                </a:solidFill>
                <a:latin typeface="Calibri" panose="020F0502020204030204" pitchFamily="34" charset="0"/>
                <a:ea typeface="Times New Roman" panose="02020603050405020304" pitchFamily="18" charset="0"/>
                <a:cs typeface="Times New Roman" panose="02020603050405020304" pitchFamily="18" charset="0"/>
              </a:rPr>
              <a:t>membership in decision-making bodies, </a:t>
            </a:r>
            <a:r>
              <a:rPr lang="en-US" sz="1600" dirty="0" smtClean="0">
                <a:solidFill>
                  <a:schemeClr val="tx1"/>
                </a:solidFill>
                <a:latin typeface="Calibri" panose="020F0502020204030204" pitchFamily="34" charset="0"/>
                <a:ea typeface="Times New Roman" panose="02020603050405020304" pitchFamily="18" charset="0"/>
                <a:cs typeface="Times New Roman" panose="02020603050405020304" pitchFamily="18" charset="0"/>
              </a:rPr>
              <a:t>participatory planning and management) </a:t>
            </a:r>
          </a:p>
          <a:p>
            <a:pPr marL="171450" indent="-171450" algn="just">
              <a:lnSpc>
                <a:spcPct val="115000"/>
              </a:lnSpc>
              <a:buFont typeface="Arial" panose="020B0604020202020204" pitchFamily="34" charset="0"/>
              <a:buChar char="•"/>
            </a:pPr>
            <a:r>
              <a:rPr lang="en-US" sz="1600" dirty="0">
                <a:solidFill>
                  <a:schemeClr val="tx1"/>
                </a:solidFill>
                <a:latin typeface="Calibri" panose="020F0502020204030204" pitchFamily="34" charset="0"/>
                <a:ea typeface="Times New Roman" panose="02020603050405020304" pitchFamily="18" charset="0"/>
                <a:cs typeface="Times New Roman" panose="02020603050405020304" pitchFamily="18" charset="0"/>
              </a:rPr>
              <a:t>G</a:t>
            </a:r>
            <a:r>
              <a:rPr lang="en-US" sz="1600" dirty="0" smtClean="0">
                <a:solidFill>
                  <a:schemeClr val="tx1"/>
                </a:solidFill>
                <a:latin typeface="Calibri" panose="020F0502020204030204" pitchFamily="34" charset="0"/>
                <a:ea typeface="Times New Roman" panose="02020603050405020304" pitchFamily="18" charset="0"/>
                <a:cs typeface="Times New Roman" panose="02020603050405020304" pitchFamily="18" charset="0"/>
              </a:rPr>
              <a:t>rievance </a:t>
            </a:r>
            <a:r>
              <a:rPr lang="en-US" sz="1600" dirty="0">
                <a:solidFill>
                  <a:schemeClr val="tx1"/>
                </a:solidFill>
                <a:latin typeface="Calibri" panose="020F0502020204030204" pitchFamily="34" charset="0"/>
                <a:ea typeface="Times New Roman" panose="02020603050405020304" pitchFamily="18" charset="0"/>
                <a:cs typeface="Times New Roman" panose="02020603050405020304" pitchFamily="18" charset="0"/>
              </a:rPr>
              <a:t>redress (formalized and functioning feedback mechanisms) </a:t>
            </a:r>
            <a:endParaRPr lang="en-US" sz="1600" dirty="0" smtClean="0">
              <a:solidFill>
                <a:schemeClr val="tx1"/>
              </a:solidFill>
              <a:latin typeface="Calibri" panose="020F0502020204030204" pitchFamily="34" charset="0"/>
              <a:ea typeface="Times New Roman" panose="02020603050405020304" pitchFamily="18" charset="0"/>
              <a:cs typeface="Times New Roman" panose="02020603050405020304" pitchFamily="18" charset="0"/>
            </a:endParaRPr>
          </a:p>
          <a:p>
            <a:pPr marL="171450" indent="-171450" algn="just">
              <a:lnSpc>
                <a:spcPct val="115000"/>
              </a:lnSpc>
              <a:buFont typeface="Arial" panose="020B0604020202020204" pitchFamily="34" charset="0"/>
              <a:buChar char="•"/>
            </a:pPr>
            <a:r>
              <a:rPr lang="en-US" sz="1600" dirty="0" smtClean="0">
                <a:solidFill>
                  <a:schemeClr val="tx1"/>
                </a:solidFill>
                <a:latin typeface="Calibri" panose="020F0502020204030204" pitchFamily="34" charset="0"/>
                <a:ea typeface="Times New Roman" panose="02020603050405020304" pitchFamily="18" charset="0"/>
                <a:cs typeface="Times New Roman" panose="02020603050405020304" pitchFamily="18" charset="0"/>
              </a:rPr>
              <a:t>Citizen-led </a:t>
            </a:r>
            <a:r>
              <a:rPr lang="en-US" sz="1600" dirty="0">
                <a:solidFill>
                  <a:schemeClr val="tx1"/>
                </a:solidFill>
                <a:latin typeface="Calibri" panose="020F0502020204030204" pitchFamily="34" charset="0"/>
                <a:ea typeface="Times New Roman" panose="02020603050405020304" pitchFamily="18" charset="0"/>
                <a:cs typeface="Times New Roman" panose="02020603050405020304" pitchFamily="18" charset="0"/>
              </a:rPr>
              <a:t>monitoring and evaluation (satisfaction surveys</a:t>
            </a:r>
            <a:r>
              <a:rPr lang="en-US" sz="1600" dirty="0" smtClean="0">
                <a:solidFill>
                  <a:schemeClr val="tx1"/>
                </a:solidFill>
                <a:latin typeface="Calibri" panose="020F0502020204030204" pitchFamily="34" charset="0"/>
                <a:ea typeface="Times New Roman" panose="02020603050405020304" pitchFamily="18" charset="0"/>
                <a:cs typeface="Times New Roman" panose="02020603050405020304" pitchFamily="18" charset="0"/>
              </a:rPr>
              <a:t>)</a:t>
            </a:r>
            <a:endParaRPr lang="en-US" sz="1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00896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76200"/>
            <a:ext cx="9144000" cy="468436"/>
          </a:xfrm>
          <a:prstGeom prst="rect">
            <a:avLst/>
          </a:prstGeom>
          <a:solidFill>
            <a:schemeClr val="accent1">
              <a:alpha val="29000"/>
            </a:schemeClr>
          </a:solidFill>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dirty="0" smtClean="0"/>
              <a:t>Closing the loop: monitoring </a:t>
            </a:r>
            <a:r>
              <a:rPr lang="en-US" sz="2400" b="1" dirty="0"/>
              <a:t>and </a:t>
            </a:r>
            <a:r>
              <a:rPr lang="en-US" sz="2400" b="1" dirty="0" smtClean="0"/>
              <a:t>evaluation</a:t>
            </a:r>
            <a:endParaRPr lang="en-US" sz="2400" dirty="0"/>
          </a:p>
        </p:txBody>
      </p:sp>
      <p:graphicFrame>
        <p:nvGraphicFramePr>
          <p:cNvPr id="13" name="Table 12"/>
          <p:cNvGraphicFramePr>
            <a:graphicFrameLocks noGrp="1"/>
          </p:cNvGraphicFramePr>
          <p:nvPr>
            <p:extLst>
              <p:ext uri="{D42A27DB-BD31-4B8C-83A1-F6EECF244321}">
                <p14:modId xmlns:p14="http://schemas.microsoft.com/office/powerpoint/2010/main" val="3666722230"/>
              </p:ext>
            </p:extLst>
          </p:nvPr>
        </p:nvGraphicFramePr>
        <p:xfrm>
          <a:off x="371273" y="4114800"/>
          <a:ext cx="8153400" cy="1278238"/>
        </p:xfrm>
        <a:graphic>
          <a:graphicData uri="http://schemas.openxmlformats.org/drawingml/2006/table">
            <a:tbl>
              <a:tblPr firstRow="1" firstCol="1" bandRow="1"/>
              <a:tblGrid>
                <a:gridCol w="1430420">
                  <a:extLst>
                    <a:ext uri="{9D8B030D-6E8A-4147-A177-3AD203B41FA5}">
                      <a16:colId xmlns="" xmlns:a16="http://schemas.microsoft.com/office/drawing/2014/main" val="20000"/>
                    </a:ext>
                  </a:extLst>
                </a:gridCol>
                <a:gridCol w="6722980">
                  <a:extLst>
                    <a:ext uri="{9D8B030D-6E8A-4147-A177-3AD203B41FA5}">
                      <a16:colId xmlns="" xmlns:a16="http://schemas.microsoft.com/office/drawing/2014/main" val="20001"/>
                    </a:ext>
                  </a:extLst>
                </a:gridCol>
              </a:tblGrid>
              <a:tr h="398091">
                <a:tc rowSpan="4">
                  <a:txBody>
                    <a:bodyPr/>
                    <a:lstStyle/>
                    <a:p>
                      <a:pPr marL="0" marR="0" algn="ctr">
                        <a:lnSpc>
                          <a:spcPct val="107000"/>
                        </a:lnSpc>
                        <a:spcBef>
                          <a:spcPts val="0"/>
                        </a:spcBef>
                        <a:spcAft>
                          <a:spcPts val="800"/>
                        </a:spcAft>
                      </a:pPr>
                      <a:r>
                        <a:rPr lang="en-US" sz="1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Impact</a:t>
                      </a:r>
                    </a:p>
                    <a:p>
                      <a:pPr marL="0" marR="0" algn="ctr">
                        <a:lnSpc>
                          <a:spcPct val="107000"/>
                        </a:lnSpc>
                        <a:spcBef>
                          <a:spcPts val="0"/>
                        </a:spcBef>
                        <a:spcAft>
                          <a:spcPts val="800"/>
                        </a:spcAft>
                      </a:pPr>
                      <a:r>
                        <a:rPr lang="en-US" sz="1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evaluation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8305" marR="48305" marT="670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l">
                        <a:lnSpc>
                          <a:spcPct val="107000"/>
                        </a:lnSpc>
                        <a:spcBef>
                          <a:spcPts val="0"/>
                        </a:spcBef>
                        <a:spcAft>
                          <a:spcPts val="80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Identifies </a:t>
                      </a:r>
                      <a:r>
                        <a:rPr lang="en-US" sz="1400" dirty="0">
                          <a:effectLst/>
                          <a:latin typeface="Calibri" panose="020F0502020204030204" pitchFamily="34" charset="0"/>
                          <a:ea typeface="Calibri" panose="020F0502020204030204" pitchFamily="34" charset="0"/>
                          <a:cs typeface="Times New Roman" panose="02020603050405020304" pitchFamily="18" charset="0"/>
                        </a:rPr>
                        <a:t>b</a:t>
                      </a:r>
                      <a:r>
                        <a:rPr lang="en-US" sz="1400" baseline="0" dirty="0">
                          <a:effectLst/>
                          <a:latin typeface="Calibri" panose="020F0502020204030204" pitchFamily="34" charset="0"/>
                          <a:ea typeface="Calibri" panose="020F0502020204030204" pitchFamily="34" charset="0"/>
                          <a:cs typeface="Times New Roman" panose="02020603050405020304" pitchFamily="18" charset="0"/>
                        </a:rPr>
                        <a:t>enefits and </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impacts </a:t>
                      </a:r>
                      <a:r>
                        <a:rPr lang="en-US" sz="1400" baseline="0" dirty="0">
                          <a:effectLst/>
                          <a:latin typeface="Calibri" panose="020F0502020204030204" pitchFamily="34" charset="0"/>
                          <a:ea typeface="Calibri" panose="020F0502020204030204" pitchFamily="34" charset="0"/>
                          <a:cs typeface="Times New Roman" panose="02020603050405020304" pitchFamily="18" charset="0"/>
                        </a:rPr>
                        <a:t>of electrification </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(income</a:t>
                      </a:r>
                      <a:r>
                        <a:rPr lang="en-US" sz="1400" baseline="0" dirty="0">
                          <a:effectLst/>
                          <a:latin typeface="Calibri" panose="020F0502020204030204" pitchFamily="34" charset="0"/>
                          <a:ea typeface="Calibri" panose="020F0502020204030204" pitchFamily="34" charset="0"/>
                          <a:cs typeface="Times New Roman" panose="02020603050405020304" pitchFamily="18" charset="0"/>
                        </a:rPr>
                        <a:t>, education, health</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baseline="0" dirty="0">
                          <a:effectLst/>
                          <a:latin typeface="Calibri" panose="020F0502020204030204" pitchFamily="34" charset="0"/>
                          <a:ea typeface="Calibri" panose="020F0502020204030204" pitchFamily="34" charset="0"/>
                          <a:cs typeface="Times New Roman" panose="02020603050405020304" pitchFamily="18" charset="0"/>
                        </a:rPr>
                        <a:t>productivity)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8305" marR="48305" marT="670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2F2F2"/>
                    </a:solidFill>
                  </a:tcPr>
                </a:tc>
                <a:extLst>
                  <a:ext uri="{0D108BD9-81ED-4DB2-BD59-A6C34878D82A}">
                    <a16:rowId xmlns="" xmlns:a16="http://schemas.microsoft.com/office/drawing/2014/main" val="10000"/>
                  </a:ext>
                </a:extLst>
              </a:tr>
              <a:tr h="398091">
                <a:tc vMerge="1">
                  <a:txBody>
                    <a:bodyPr/>
                    <a:lstStyle/>
                    <a:p>
                      <a:endParaRPr lang="en-US"/>
                    </a:p>
                  </a:txBody>
                  <a:tcPr/>
                </a:tc>
                <a:tc>
                  <a:txBody>
                    <a:bodyPr/>
                    <a:lstStyle/>
                    <a:p>
                      <a:pPr marL="0" marR="0" algn="l">
                        <a:lnSpc>
                          <a:spcPct val="107000"/>
                        </a:lnSpc>
                        <a:spcBef>
                          <a:spcPts val="0"/>
                        </a:spcBef>
                        <a:spcAft>
                          <a:spcPts val="80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Identifies </a:t>
                      </a:r>
                      <a:r>
                        <a:rPr lang="en-US" sz="1400" dirty="0">
                          <a:effectLst/>
                          <a:latin typeface="Calibri" panose="020F0502020204030204" pitchFamily="34" charset="0"/>
                          <a:ea typeface="Calibri" panose="020F0502020204030204" pitchFamily="34" charset="0"/>
                          <a:cs typeface="Times New Roman" panose="02020603050405020304" pitchFamily="18" charset="0"/>
                        </a:rPr>
                        <a:t>levels</a:t>
                      </a:r>
                      <a:r>
                        <a:rPr lang="en-US" sz="1400" baseline="0" dirty="0">
                          <a:effectLst/>
                          <a:latin typeface="Calibri" panose="020F0502020204030204" pitchFamily="34" charset="0"/>
                          <a:ea typeface="Calibri" panose="020F0502020204030204" pitchFamily="34" charset="0"/>
                          <a:cs typeface="Times New Roman" panose="02020603050405020304" pitchFamily="18" charset="0"/>
                        </a:rPr>
                        <a:t> of electricity access including reliability and capacity </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of </a:t>
                      </a:r>
                      <a:r>
                        <a:rPr lang="en-US" sz="1400" baseline="0" dirty="0">
                          <a:effectLst/>
                          <a:latin typeface="Calibri" panose="020F0502020204030204" pitchFamily="34" charset="0"/>
                          <a:ea typeface="Calibri" panose="020F0502020204030204" pitchFamily="34" charset="0"/>
                          <a:cs typeface="Times New Roman" panose="02020603050405020304" pitchFamily="18" charset="0"/>
                        </a:rPr>
                        <a:t>electricity service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8305" marR="48305" marT="670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2F2F2"/>
                    </a:solidFill>
                  </a:tcPr>
                </a:tc>
                <a:extLst>
                  <a:ext uri="{0D108BD9-81ED-4DB2-BD59-A6C34878D82A}">
                    <a16:rowId xmlns="" xmlns:a16="http://schemas.microsoft.com/office/drawing/2014/main" val="10001"/>
                  </a:ext>
                </a:extLst>
              </a:tr>
              <a:tr h="235592">
                <a:tc vMerge="1">
                  <a:txBody>
                    <a:bodyPr/>
                    <a:lstStyle/>
                    <a:p>
                      <a:endParaRPr lang="en-US"/>
                    </a:p>
                  </a:txBody>
                  <a:tcPr/>
                </a:tc>
                <a:tc>
                  <a:txBody>
                    <a:bodyPr/>
                    <a:lstStyle/>
                    <a:p>
                      <a:pPr marL="0" marR="0" indent="0" algn="l" defTabSz="914400" rtl="0" eaLnBrk="1" fontAlgn="auto" latinLnBrk="0" hangingPunct="1">
                        <a:lnSpc>
                          <a:spcPct val="107000"/>
                        </a:lnSpc>
                        <a:spcBef>
                          <a:spcPts val="0"/>
                        </a:spcBef>
                        <a:spcAft>
                          <a:spcPts val="800"/>
                        </a:spcAft>
                        <a:buClrTx/>
                        <a:buSzTx/>
                        <a:buFontTx/>
                        <a:buNone/>
                        <a:tabLst/>
                        <a:defRPr/>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Assesses </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ability and</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willingness to pay for electricity</a:t>
                      </a:r>
                      <a:endParaRPr lang="en-US" sz="14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48305" marR="48305" marT="670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 xmlns:a16="http://schemas.microsoft.com/office/drawing/2014/main" val="10002"/>
                  </a:ext>
                </a:extLst>
              </a:tr>
              <a:tr h="246464">
                <a:tc vMerge="1">
                  <a:txBody>
                    <a:bodyPr/>
                    <a:lstStyle/>
                    <a:p>
                      <a:endParaRPr lang="en-US"/>
                    </a:p>
                  </a:txBody>
                  <a:tcPr/>
                </a:tc>
                <a:tc>
                  <a:txBody>
                    <a:bodyPr/>
                    <a:lstStyle/>
                    <a:p>
                      <a:pPr marL="0" marR="0" indent="0" algn="l" defTabSz="914400" rtl="0" eaLnBrk="1" fontAlgn="auto" latinLnBrk="0" hangingPunct="1">
                        <a:lnSpc>
                          <a:spcPct val="107000"/>
                        </a:lnSpc>
                        <a:spcBef>
                          <a:spcPts val="0"/>
                        </a:spcBef>
                        <a:spcAft>
                          <a:spcPts val="800"/>
                        </a:spcAft>
                        <a:buClrTx/>
                        <a:buSzTx/>
                        <a:buFontTx/>
                        <a:buNone/>
                        <a:tabLst/>
                        <a:defRPr/>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Identifies </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who needs help (targeted</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subsidization)</a:t>
                      </a:r>
                      <a:endParaRPr lang="en-US" sz="14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48305" marR="48305" marT="670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 xmlns:a16="http://schemas.microsoft.com/office/drawing/2014/main" val="10003"/>
                  </a:ext>
                </a:extLst>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2336173580"/>
              </p:ext>
            </p:extLst>
          </p:nvPr>
        </p:nvGraphicFramePr>
        <p:xfrm>
          <a:off x="381000" y="2540639"/>
          <a:ext cx="8153400" cy="1421761"/>
        </p:xfrm>
        <a:graphic>
          <a:graphicData uri="http://schemas.openxmlformats.org/drawingml/2006/table">
            <a:tbl>
              <a:tblPr firstRow="1" firstCol="1" bandRow="1"/>
              <a:tblGrid>
                <a:gridCol w="1430420">
                  <a:extLst>
                    <a:ext uri="{9D8B030D-6E8A-4147-A177-3AD203B41FA5}">
                      <a16:colId xmlns="" xmlns:a16="http://schemas.microsoft.com/office/drawing/2014/main" val="20000"/>
                    </a:ext>
                  </a:extLst>
                </a:gridCol>
                <a:gridCol w="6722980">
                  <a:extLst>
                    <a:ext uri="{9D8B030D-6E8A-4147-A177-3AD203B41FA5}">
                      <a16:colId xmlns="" xmlns:a16="http://schemas.microsoft.com/office/drawing/2014/main" val="20001"/>
                    </a:ext>
                  </a:extLst>
                </a:gridCol>
              </a:tblGrid>
              <a:tr h="313235">
                <a:tc rowSpan="5">
                  <a:txBody>
                    <a:bodyPr/>
                    <a:lstStyle/>
                    <a:p>
                      <a:pPr marL="0" marR="0" algn="ctr">
                        <a:lnSpc>
                          <a:spcPct val="107000"/>
                        </a:lnSpc>
                        <a:spcBef>
                          <a:spcPts val="0"/>
                        </a:spcBef>
                        <a:spcAft>
                          <a:spcPts val="800"/>
                        </a:spcAft>
                      </a:pPr>
                      <a:r>
                        <a:rPr lang="en-US" sz="1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Monitoring and evaluation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8305" marR="48305" marT="670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l">
                        <a:lnSpc>
                          <a:spcPct val="107000"/>
                        </a:lnSpc>
                        <a:spcBef>
                          <a:spcPts val="0"/>
                        </a:spcBef>
                        <a:spcAft>
                          <a:spcPts val="80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Provides </a:t>
                      </a:r>
                      <a:r>
                        <a:rPr lang="en-US" sz="1400" dirty="0">
                          <a:effectLst/>
                          <a:latin typeface="Calibri" panose="020F0502020204030204" pitchFamily="34" charset="0"/>
                          <a:ea typeface="Calibri" panose="020F0502020204030204" pitchFamily="34" charset="0"/>
                          <a:cs typeface="Times New Roman" panose="02020603050405020304" pitchFamily="18" charset="0"/>
                        </a:rPr>
                        <a:t>feedback</a:t>
                      </a:r>
                      <a:r>
                        <a:rPr lang="en-US" sz="1400" baseline="0" dirty="0">
                          <a:effectLst/>
                          <a:latin typeface="Calibri" panose="020F0502020204030204" pitchFamily="34" charset="0"/>
                          <a:ea typeface="Calibri" panose="020F0502020204030204" pitchFamily="34" charset="0"/>
                          <a:cs typeface="Times New Roman" panose="02020603050405020304" pitchFamily="18" charset="0"/>
                        </a:rPr>
                        <a:t> for improvement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8305" marR="48305" marT="670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2F2F2"/>
                    </a:solidFill>
                  </a:tcPr>
                </a:tc>
                <a:extLst>
                  <a:ext uri="{0D108BD9-81ED-4DB2-BD59-A6C34878D82A}">
                    <a16:rowId xmlns="" xmlns:a16="http://schemas.microsoft.com/office/drawing/2014/main" val="10000"/>
                  </a:ext>
                </a:extLst>
              </a:tr>
              <a:tr h="313235">
                <a:tc vMerge="1">
                  <a:txBody>
                    <a:bodyPr/>
                    <a:lstStyle/>
                    <a:p>
                      <a:endParaRPr lang="en-US"/>
                    </a:p>
                  </a:txBody>
                  <a:tcPr/>
                </a:tc>
                <a:tc>
                  <a:txBody>
                    <a:bodyPr/>
                    <a:lstStyle/>
                    <a:p>
                      <a:pPr marL="0" marR="0" algn="l">
                        <a:lnSpc>
                          <a:spcPct val="107000"/>
                        </a:lnSpc>
                        <a:spcBef>
                          <a:spcPts val="0"/>
                        </a:spcBef>
                        <a:spcAft>
                          <a:spcPts val="80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Evaluates </a:t>
                      </a:r>
                      <a:r>
                        <a:rPr lang="en-US" sz="1400" dirty="0">
                          <a:effectLst/>
                          <a:latin typeface="Calibri" panose="020F0502020204030204" pitchFamily="34" charset="0"/>
                          <a:ea typeface="Calibri" panose="020F0502020204030204" pitchFamily="34" charset="0"/>
                          <a:cs typeface="Times New Roman" panose="02020603050405020304" pitchFamily="18" charset="0"/>
                        </a:rPr>
                        <a:t>effectiveness</a:t>
                      </a:r>
                      <a:r>
                        <a:rPr lang="en-US" sz="1400" baseline="0" dirty="0">
                          <a:effectLst/>
                          <a:latin typeface="Calibri" panose="020F0502020204030204" pitchFamily="34" charset="0"/>
                          <a:ea typeface="Calibri" panose="020F0502020204030204" pitchFamily="34" charset="0"/>
                          <a:cs typeface="Times New Roman" panose="02020603050405020304" pitchFamily="18" charset="0"/>
                        </a:rPr>
                        <a:t> of </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the implementation </a:t>
                      </a:r>
                      <a:r>
                        <a:rPr lang="en-US" sz="1400" baseline="0" dirty="0">
                          <a:effectLst/>
                          <a:latin typeface="Calibri" panose="020F0502020204030204" pitchFamily="34" charset="0"/>
                          <a:ea typeface="Calibri" panose="020F0502020204030204" pitchFamily="34" charset="0"/>
                          <a:cs typeface="Times New Roman" panose="02020603050405020304" pitchFamily="18" charset="0"/>
                        </a:rPr>
                        <a:t>p</a:t>
                      </a:r>
                      <a:r>
                        <a:rPr lang="en-US" sz="1400" dirty="0">
                          <a:effectLst/>
                          <a:latin typeface="Calibri" panose="020F0502020204030204" pitchFamily="34" charset="0"/>
                          <a:ea typeface="Calibri" panose="020F0502020204030204" pitchFamily="34" charset="0"/>
                          <a:cs typeface="Times New Roman" panose="02020603050405020304" pitchFamily="18" charset="0"/>
                        </a:rPr>
                        <a:t>rocess</a:t>
                      </a:r>
                      <a:r>
                        <a:rPr lang="en-US" sz="1400" baseline="0" dirty="0">
                          <a:effectLst/>
                          <a:latin typeface="Calibri" panose="020F0502020204030204" pitchFamily="34" charset="0"/>
                          <a:ea typeface="Calibri" panose="020F0502020204030204" pitchFamily="34" charset="0"/>
                          <a:cs typeface="Times New Roman" panose="02020603050405020304" pitchFamily="18" charset="0"/>
                        </a:rPr>
                        <a:t> and approach</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8305" marR="48305" marT="670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2F2F2"/>
                    </a:solidFill>
                  </a:tcPr>
                </a:tc>
                <a:extLst>
                  <a:ext uri="{0D108BD9-81ED-4DB2-BD59-A6C34878D82A}">
                    <a16:rowId xmlns="" xmlns:a16="http://schemas.microsoft.com/office/drawing/2014/main" val="10001"/>
                  </a:ext>
                </a:extLst>
              </a:tr>
              <a:tr h="235592">
                <a:tc vMerge="1">
                  <a:txBody>
                    <a:bodyPr/>
                    <a:lstStyle/>
                    <a:p>
                      <a:endParaRPr lang="en-US"/>
                    </a:p>
                  </a:txBody>
                  <a:tcPr/>
                </a:tc>
                <a:tc>
                  <a:txBody>
                    <a:bodyPr/>
                    <a:lstStyle/>
                    <a:p>
                      <a:pPr marL="0" marR="0" algn="l">
                        <a:lnSpc>
                          <a:spcPct val="107000"/>
                        </a:lnSpc>
                        <a:spcBef>
                          <a:spcPts val="0"/>
                        </a:spcBef>
                        <a:spcAft>
                          <a:spcPts val="80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Assesses</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baseline="0" dirty="0">
                          <a:effectLst/>
                          <a:latin typeface="Calibri" panose="020F0502020204030204" pitchFamily="34" charset="0"/>
                          <a:ea typeface="Calibri" panose="020F0502020204030204" pitchFamily="34" charset="0"/>
                          <a:cs typeface="Times New Roman" panose="02020603050405020304" pitchFamily="18" charset="0"/>
                        </a:rPr>
                        <a:t>e</a:t>
                      </a:r>
                      <a:r>
                        <a:rPr lang="en-US" sz="1400" dirty="0">
                          <a:effectLst/>
                          <a:latin typeface="Calibri" panose="020F0502020204030204" pitchFamily="34" charset="0"/>
                          <a:ea typeface="Calibri" panose="020F0502020204030204" pitchFamily="34" charset="0"/>
                          <a:cs typeface="Times New Roman" panose="02020603050405020304" pitchFamily="18" charset="0"/>
                        </a:rPr>
                        <a:t>ffectiveness of consultations</a:t>
                      </a:r>
                    </a:p>
                  </a:txBody>
                  <a:tcPr marL="48305" marR="48305" marT="670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 xmlns:a16="http://schemas.microsoft.com/office/drawing/2014/main" val="10002"/>
                  </a:ext>
                </a:extLst>
              </a:tr>
              <a:tr h="246464">
                <a:tc vMerge="1">
                  <a:txBody>
                    <a:bodyPr/>
                    <a:lstStyle/>
                    <a:p>
                      <a:endParaRPr lang="en-US"/>
                    </a:p>
                  </a:txBody>
                  <a:tcPr/>
                </a:tc>
                <a:tc>
                  <a:txBody>
                    <a:bodyPr/>
                    <a:lstStyle/>
                    <a:p>
                      <a:pPr marL="0" marR="0" algn="l">
                        <a:lnSpc>
                          <a:spcPct val="107000"/>
                        </a:lnSpc>
                        <a:spcBef>
                          <a:spcPts val="0"/>
                        </a:spcBef>
                        <a:spcAft>
                          <a:spcPts val="80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Reviews</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the g</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rievance</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 redress mechanism</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8305" marR="48305" marT="670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 xmlns:a16="http://schemas.microsoft.com/office/drawing/2014/main" val="10003"/>
                  </a:ext>
                </a:extLst>
              </a:tr>
              <a:tr h="313235">
                <a:tc vMerge="1">
                  <a:txBody>
                    <a:bodyPr/>
                    <a:lstStyle/>
                    <a:p>
                      <a:endParaRPr lang="en-US"/>
                    </a:p>
                  </a:txBody>
                  <a:tcPr/>
                </a:tc>
                <a:tc>
                  <a:txBody>
                    <a:bodyPr/>
                    <a:lstStyle/>
                    <a:p>
                      <a:pPr marL="0" marR="0" algn="l">
                        <a:lnSpc>
                          <a:spcPct val="107000"/>
                        </a:lnSpc>
                        <a:spcBef>
                          <a:spcPts val="0"/>
                        </a:spcBef>
                        <a:spcAft>
                          <a:spcPts val="80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Tracks </a:t>
                      </a:r>
                      <a:r>
                        <a:rPr lang="en-US" sz="1400" dirty="0">
                          <a:effectLst/>
                          <a:latin typeface="Calibri" panose="020F0502020204030204" pitchFamily="34" charset="0"/>
                          <a:ea typeface="Calibri" panose="020F0502020204030204" pitchFamily="34" charset="0"/>
                          <a:cs typeface="Times New Roman" panose="02020603050405020304" pitchFamily="18" charset="0"/>
                        </a:rPr>
                        <a:t>overall progress as well</a:t>
                      </a:r>
                      <a:r>
                        <a:rPr lang="en-US" sz="1400" baseline="0" dirty="0">
                          <a:effectLst/>
                          <a:latin typeface="Calibri" panose="020F0502020204030204" pitchFamily="34" charset="0"/>
                          <a:ea typeface="Calibri" panose="020F0502020204030204" pitchFamily="34" charset="0"/>
                          <a:cs typeface="Times New Roman" panose="02020603050405020304" pitchFamily="18" charset="0"/>
                        </a:rPr>
                        <a:t> as </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for specific</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dirty="0">
                          <a:effectLst/>
                          <a:latin typeface="Calibri" panose="020F0502020204030204" pitchFamily="34" charset="0"/>
                          <a:ea typeface="Calibri" panose="020F0502020204030204" pitchFamily="34" charset="0"/>
                          <a:cs typeface="Times New Roman" panose="02020603050405020304" pitchFamily="18" charset="0"/>
                        </a:rPr>
                        <a:t>physical </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investments under </a:t>
                      </a:r>
                      <a:r>
                        <a:rPr lang="en-US" sz="1400" dirty="0">
                          <a:effectLst/>
                          <a:latin typeface="Calibri" panose="020F0502020204030204" pitchFamily="34" charset="0"/>
                          <a:ea typeface="Calibri" panose="020F0502020204030204" pitchFamily="34" charset="0"/>
                          <a:cs typeface="Times New Roman" panose="02020603050405020304" pitchFamily="18" charset="0"/>
                        </a:rPr>
                        <a:t>the project </a:t>
                      </a:r>
                    </a:p>
                  </a:txBody>
                  <a:tcPr marL="48305" marR="48305" marT="670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 xmlns:a16="http://schemas.microsoft.com/office/drawing/2014/main" val="10004"/>
                  </a:ext>
                </a:extLst>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1226297985"/>
              </p:ext>
            </p:extLst>
          </p:nvPr>
        </p:nvGraphicFramePr>
        <p:xfrm>
          <a:off x="381000" y="5611775"/>
          <a:ext cx="8153400" cy="691557"/>
        </p:xfrm>
        <a:graphic>
          <a:graphicData uri="http://schemas.openxmlformats.org/drawingml/2006/table">
            <a:tbl>
              <a:tblPr firstRow="1" firstCol="1" bandRow="1"/>
              <a:tblGrid>
                <a:gridCol w="1430420">
                  <a:extLst>
                    <a:ext uri="{9D8B030D-6E8A-4147-A177-3AD203B41FA5}">
                      <a16:colId xmlns="" xmlns:a16="http://schemas.microsoft.com/office/drawing/2014/main" val="20000"/>
                    </a:ext>
                  </a:extLst>
                </a:gridCol>
                <a:gridCol w="6722980">
                  <a:extLst>
                    <a:ext uri="{9D8B030D-6E8A-4147-A177-3AD203B41FA5}">
                      <a16:colId xmlns="" xmlns:a16="http://schemas.microsoft.com/office/drawing/2014/main" val="20001"/>
                    </a:ext>
                  </a:extLst>
                </a:gridCol>
              </a:tblGrid>
              <a:tr h="398091">
                <a:tc>
                  <a:txBody>
                    <a:bodyPr/>
                    <a:lstStyle/>
                    <a:p>
                      <a:pPr marL="0" marR="0" algn="ctr">
                        <a:lnSpc>
                          <a:spcPct val="107000"/>
                        </a:lnSpc>
                        <a:spcBef>
                          <a:spcPts val="0"/>
                        </a:spcBef>
                        <a:spcAft>
                          <a:spcPts val="800"/>
                        </a:spcAft>
                      </a:pPr>
                      <a:r>
                        <a:rPr lang="en-US" sz="1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Develop </a:t>
                      </a:r>
                      <a:r>
                        <a:rPr lang="en-US" sz="1400" b="1" dirty="0" smtClean="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program</a:t>
                      </a:r>
                      <a:r>
                        <a:rPr lang="en-US" sz="1400" b="1" baseline="0" dirty="0" smtClean="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r>
                        <a:rPr lang="en-US" sz="1400" b="1" baseline="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t</a:t>
                      </a:r>
                      <a:r>
                        <a:rPr lang="en-US" sz="1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o </a:t>
                      </a:r>
                      <a:r>
                        <a:rPr lang="en-US" sz="1400" b="1" dirty="0" smtClean="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assist </a:t>
                      </a:r>
                      <a:r>
                        <a:rPr lang="en-US" sz="1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those who  </a:t>
                      </a:r>
                      <a:r>
                        <a:rPr lang="en-US" sz="1400" b="1" dirty="0" smtClean="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need </a:t>
                      </a:r>
                      <a:r>
                        <a:rPr lang="en-US" sz="1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Help</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8305" marR="48305" marT="670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indent="0" algn="l" defTabSz="914400" rtl="0" eaLnBrk="1" fontAlgn="auto" latinLnBrk="0" hangingPunct="1">
                        <a:lnSpc>
                          <a:spcPct val="107000"/>
                        </a:lnSpc>
                        <a:spcBef>
                          <a:spcPts val="0"/>
                        </a:spcBef>
                        <a:spcAft>
                          <a:spcPts val="800"/>
                        </a:spcAft>
                        <a:buClrTx/>
                        <a:buSzTx/>
                        <a:buFontTx/>
                        <a:buNone/>
                        <a:tabLst/>
                        <a:defRPr/>
                      </a:pPr>
                      <a:r>
                        <a:rPr lang="en-US" sz="1400" dirty="0">
                          <a:effectLst/>
                          <a:latin typeface="Calibri" panose="020F0502020204030204" pitchFamily="34" charset="0"/>
                          <a:ea typeface="Calibri" panose="020F0502020204030204" pitchFamily="34" charset="0"/>
                          <a:cs typeface="Times New Roman" panose="02020603050405020304" pitchFamily="18" charset="0"/>
                        </a:rPr>
                        <a:t>Information from M&amp;E and impact evaluation will help us formulate policy and </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a specific </a:t>
                      </a:r>
                      <a:r>
                        <a:rPr lang="en-US" sz="1400" dirty="0">
                          <a:effectLst/>
                          <a:latin typeface="Calibri" panose="020F0502020204030204" pitchFamily="34" charset="0"/>
                          <a:ea typeface="Calibri" panose="020F0502020204030204" pitchFamily="34" charset="0"/>
                          <a:cs typeface="Times New Roman" panose="02020603050405020304" pitchFamily="18" charset="0"/>
                        </a:rPr>
                        <a:t>program to help those who need </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it </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by providing a baseline to inform the terms of eligibility </a:t>
                      </a:r>
                      <a:r>
                        <a:rPr lang="en-US" sz="1400" baseline="0" dirty="0" smtClean="0">
                          <a:effectLst/>
                          <a:latin typeface="Calibri" panose="020F0502020204030204" pitchFamily="34" charset="0"/>
                          <a:ea typeface="Calibri" panose="020F0502020204030204" pitchFamily="34" charset="0"/>
                          <a:cs typeface="Times New Roman" panose="02020603050405020304" pitchFamily="18" charset="0"/>
                        </a:rPr>
                        <a:t>screening, outputs and outcomes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8305" marR="48305" marT="670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2F2F2"/>
                    </a:solidFill>
                  </a:tcPr>
                </a:tc>
                <a:extLst>
                  <a:ext uri="{0D108BD9-81ED-4DB2-BD59-A6C34878D82A}">
                    <a16:rowId xmlns="" xmlns:a16="http://schemas.microsoft.com/office/drawing/2014/main" val="10001"/>
                  </a:ext>
                </a:extLst>
              </a:tr>
            </a:tbl>
          </a:graphicData>
        </a:graphic>
      </p:graphicFrame>
      <p:pic>
        <p:nvPicPr>
          <p:cNvPr id="4110" name="Picture 410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272" y="609600"/>
            <a:ext cx="8669163" cy="1905000"/>
          </a:xfrm>
          <a:prstGeom prst="rect">
            <a:avLst/>
          </a:prstGeom>
        </p:spPr>
      </p:pic>
    </p:spTree>
    <p:extLst>
      <p:ext uri="{BB962C8B-B14F-4D97-AF65-F5344CB8AC3E}">
        <p14:creationId xmlns:p14="http://schemas.microsoft.com/office/powerpoint/2010/main" val="2091137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197985418"/>
              </p:ext>
            </p:extLst>
          </p:nvPr>
        </p:nvGraphicFramePr>
        <p:xfrm>
          <a:off x="152400" y="609601"/>
          <a:ext cx="8763000" cy="5925819"/>
        </p:xfrm>
        <a:graphic>
          <a:graphicData uri="http://schemas.openxmlformats.org/drawingml/2006/table">
            <a:tbl>
              <a:tblPr firstRow="1" firstCol="1" bandRow="1">
                <a:tableStyleId>{5C22544A-7EE6-4342-B048-85BDC9FD1C3A}</a:tableStyleId>
              </a:tblPr>
              <a:tblGrid>
                <a:gridCol w="1403781"/>
                <a:gridCol w="7359219"/>
              </a:tblGrid>
              <a:tr h="1130027">
                <a:tc>
                  <a:txBody>
                    <a:bodyPr/>
                    <a:lstStyle/>
                    <a:p>
                      <a:pPr marL="0" marR="0">
                        <a:lnSpc>
                          <a:spcPct val="107000"/>
                        </a:lnSpc>
                        <a:spcBef>
                          <a:spcPts val="0"/>
                        </a:spcBef>
                        <a:spcAft>
                          <a:spcPts val="800"/>
                        </a:spcAft>
                      </a:pPr>
                      <a:r>
                        <a:rPr lang="en-US" sz="1600" dirty="0">
                          <a:effectLst/>
                        </a:rPr>
                        <a:t>Critical issues: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indent="-285750">
                        <a:lnSpc>
                          <a:spcPct val="107000"/>
                        </a:lnSpc>
                        <a:spcBef>
                          <a:spcPts val="0"/>
                        </a:spcBef>
                        <a:spcAft>
                          <a:spcPts val="800"/>
                        </a:spcAft>
                        <a:buFont typeface="Arial" panose="020B0604020202020204" pitchFamily="34" charset="0"/>
                        <a:buChar char="•"/>
                      </a:pPr>
                      <a:r>
                        <a:rPr lang="en-US" sz="1400" b="0" dirty="0">
                          <a:solidFill>
                            <a:schemeClr val="tx1"/>
                          </a:solidFill>
                          <a:effectLst/>
                        </a:rPr>
                        <a:t>Balance financial sustainability with consumer concerns over </a:t>
                      </a:r>
                      <a:r>
                        <a:rPr lang="en-US" sz="1400" b="0" dirty="0" smtClean="0">
                          <a:solidFill>
                            <a:schemeClr val="tx1"/>
                          </a:solidFill>
                          <a:effectLst/>
                        </a:rPr>
                        <a:t>quality</a:t>
                      </a:r>
                      <a:r>
                        <a:rPr lang="en-US" sz="1400" b="0" baseline="0" dirty="0" smtClean="0">
                          <a:solidFill>
                            <a:schemeClr val="tx1"/>
                          </a:solidFill>
                          <a:effectLst/>
                        </a:rPr>
                        <a:t> and affordability</a:t>
                      </a:r>
                      <a:r>
                        <a:rPr lang="en-US" sz="1400" b="0" dirty="0" smtClean="0">
                          <a:solidFill>
                            <a:schemeClr val="tx1"/>
                          </a:solidFill>
                          <a:effectLst/>
                        </a:rPr>
                        <a:t> </a:t>
                      </a:r>
                    </a:p>
                    <a:p>
                      <a:pPr marL="285750" marR="0" indent="-285750">
                        <a:lnSpc>
                          <a:spcPct val="107000"/>
                        </a:lnSpc>
                        <a:spcBef>
                          <a:spcPts val="0"/>
                        </a:spcBef>
                        <a:spcAft>
                          <a:spcPts val="800"/>
                        </a:spcAft>
                        <a:buFont typeface="Arial" panose="020B0604020202020204" pitchFamily="34" charset="0"/>
                        <a:buChar char="•"/>
                      </a:pPr>
                      <a:r>
                        <a:rPr lang="en-US" sz="1400" b="0" dirty="0" smtClean="0">
                          <a:solidFill>
                            <a:schemeClr val="tx1"/>
                          </a:solidFill>
                          <a:effectLst/>
                        </a:rPr>
                        <a:t>Protect </a:t>
                      </a:r>
                      <a:r>
                        <a:rPr lang="en-US" sz="1400" b="0" dirty="0">
                          <a:solidFill>
                            <a:schemeClr val="tx1"/>
                          </a:solidFill>
                          <a:effectLst/>
                        </a:rPr>
                        <a:t>poor and vulnerable at risk of </a:t>
                      </a:r>
                      <a:r>
                        <a:rPr lang="en-US" sz="1400" b="0" dirty="0" smtClean="0">
                          <a:solidFill>
                            <a:schemeClr val="tx1"/>
                          </a:solidFill>
                          <a:effectLst/>
                        </a:rPr>
                        <a:t>exclusion</a:t>
                      </a:r>
                      <a:endParaRPr lang="en-US" sz="1400" b="0" dirty="0">
                        <a:solidFill>
                          <a:schemeClr val="tx1"/>
                        </a:solidFill>
                        <a:effectLst/>
                      </a:endParaRPr>
                    </a:p>
                    <a:p>
                      <a:pPr marL="285750" marR="0" indent="-285750">
                        <a:lnSpc>
                          <a:spcPct val="107000"/>
                        </a:lnSpc>
                        <a:spcBef>
                          <a:spcPts val="0"/>
                        </a:spcBef>
                        <a:spcAft>
                          <a:spcPts val="800"/>
                        </a:spcAft>
                        <a:buFont typeface="Arial" panose="020B0604020202020204" pitchFamily="34" charset="0"/>
                        <a:buChar char="•"/>
                      </a:pPr>
                      <a:r>
                        <a:rPr lang="en-US" sz="1400" b="0" dirty="0" smtClean="0">
                          <a:solidFill>
                            <a:schemeClr val="tx1"/>
                          </a:solidFill>
                          <a:effectLst/>
                        </a:rPr>
                        <a:t>Inform</a:t>
                      </a:r>
                      <a:r>
                        <a:rPr lang="en-US" sz="1400" b="0" baseline="0" dirty="0" smtClean="0">
                          <a:solidFill>
                            <a:schemeClr val="tx1"/>
                          </a:solidFill>
                          <a:effectLst/>
                        </a:rPr>
                        <a:t> consumers of plans and options and allow opportunity for feedback</a:t>
                      </a:r>
                      <a:endParaRPr lang="en-US" sz="1400" b="0" dirty="0">
                        <a:solidFill>
                          <a:schemeClr val="tx1"/>
                        </a:solidFill>
                        <a:effectLst/>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1155972">
                <a:tc>
                  <a:txBody>
                    <a:bodyPr/>
                    <a:lstStyle/>
                    <a:p>
                      <a:pPr marL="0" marR="0">
                        <a:lnSpc>
                          <a:spcPct val="107000"/>
                        </a:lnSpc>
                        <a:spcBef>
                          <a:spcPts val="0"/>
                        </a:spcBef>
                        <a:spcAft>
                          <a:spcPts val="800"/>
                        </a:spcAft>
                      </a:pPr>
                      <a:r>
                        <a:rPr lang="en-US" sz="1600" b="1" dirty="0">
                          <a:solidFill>
                            <a:schemeClr val="bg1"/>
                          </a:solidFill>
                          <a:effectLst/>
                        </a:rPr>
                        <a:t>Study Aims:</a:t>
                      </a:r>
                      <a:endParaRPr lang="en-US"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indent="-285750">
                        <a:lnSpc>
                          <a:spcPct val="107000"/>
                        </a:lnSpc>
                        <a:spcBef>
                          <a:spcPts val="0"/>
                        </a:spcBef>
                        <a:spcAft>
                          <a:spcPts val="800"/>
                        </a:spcAft>
                        <a:buFont typeface="Arial" panose="020B0604020202020204" pitchFamily="34" charset="0"/>
                        <a:buChar char="•"/>
                      </a:pPr>
                      <a:r>
                        <a:rPr lang="en-US" sz="1400" b="0" dirty="0">
                          <a:effectLst/>
                        </a:rPr>
                        <a:t>Explain the institutions and roles involved in implementation of </a:t>
                      </a:r>
                      <a:r>
                        <a:rPr lang="en-US" sz="1400" b="0" dirty="0" smtClean="0">
                          <a:effectLst/>
                        </a:rPr>
                        <a:t>the NEP </a:t>
                      </a:r>
                      <a:endParaRPr lang="en-US" sz="1400" b="0" dirty="0">
                        <a:effectLst/>
                      </a:endParaRPr>
                    </a:p>
                    <a:p>
                      <a:pPr marL="285750" marR="0" indent="-285750">
                        <a:lnSpc>
                          <a:spcPct val="107000"/>
                        </a:lnSpc>
                        <a:spcBef>
                          <a:spcPts val="0"/>
                        </a:spcBef>
                        <a:spcAft>
                          <a:spcPts val="800"/>
                        </a:spcAft>
                        <a:buFont typeface="Arial" panose="020B0604020202020204" pitchFamily="34" charset="0"/>
                        <a:buChar char="•"/>
                      </a:pPr>
                      <a:r>
                        <a:rPr lang="en-US" sz="1400" b="0" dirty="0">
                          <a:effectLst/>
                        </a:rPr>
                        <a:t>Identify barriers to accessing electricity in urban and rural areas</a:t>
                      </a:r>
                    </a:p>
                    <a:p>
                      <a:pPr marL="285750" marR="0" indent="-285750">
                        <a:lnSpc>
                          <a:spcPct val="107000"/>
                        </a:lnSpc>
                        <a:spcBef>
                          <a:spcPts val="0"/>
                        </a:spcBef>
                        <a:spcAft>
                          <a:spcPts val="800"/>
                        </a:spcAft>
                        <a:buFont typeface="Arial" panose="020B0604020202020204" pitchFamily="34" charset="0"/>
                        <a:buChar char="•"/>
                      </a:pPr>
                      <a:r>
                        <a:rPr lang="en-US" sz="1400" b="0" dirty="0">
                          <a:effectLst/>
                        </a:rPr>
                        <a:t>Understand perceptions of affordability </a:t>
                      </a:r>
                      <a:r>
                        <a:rPr lang="en-US" sz="1400" b="0" dirty="0" smtClean="0">
                          <a:effectLst/>
                        </a:rPr>
                        <a:t>(connections</a:t>
                      </a:r>
                      <a:r>
                        <a:rPr lang="en-US" sz="1400" b="0" dirty="0">
                          <a:effectLst/>
                        </a:rPr>
                        <a:t>, </a:t>
                      </a:r>
                      <a:r>
                        <a:rPr lang="en-US" sz="1400" b="0" dirty="0" smtClean="0">
                          <a:effectLst/>
                        </a:rPr>
                        <a:t>tariffs)</a:t>
                      </a:r>
                      <a:r>
                        <a:rPr lang="en-US" sz="1400" b="0" baseline="0" dirty="0" smtClean="0">
                          <a:effectLst/>
                        </a:rPr>
                        <a:t> and perspectives on quality</a:t>
                      </a:r>
                      <a:endParaRPr lang="en-US" sz="1400" b="0" dirty="0">
                        <a:effectLst/>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2057400">
                <a:tc>
                  <a:txBody>
                    <a:bodyPr/>
                    <a:lstStyle/>
                    <a:p>
                      <a:pPr marL="0" marR="0" indent="0" algn="l" defTabSz="914400" rtl="0" eaLnBrk="1" fontAlgn="auto" latinLnBrk="0" hangingPunct="1">
                        <a:lnSpc>
                          <a:spcPct val="107000"/>
                        </a:lnSpc>
                        <a:spcBef>
                          <a:spcPts val="0"/>
                        </a:spcBef>
                        <a:spcAft>
                          <a:spcPts val="800"/>
                        </a:spcAft>
                        <a:buClrTx/>
                        <a:buSzTx/>
                        <a:buFontTx/>
                        <a:buNone/>
                        <a:tabLst/>
                        <a:defRPr/>
                      </a:pPr>
                      <a:r>
                        <a:rPr lang="en-US" sz="1600" b="1" dirty="0" smtClean="0">
                          <a:solidFill>
                            <a:schemeClr val="bg1"/>
                          </a:solidFill>
                          <a:effectLst/>
                        </a:rPr>
                        <a:t>Study Scope:</a:t>
                      </a:r>
                      <a:endParaRPr lang="en-US" sz="16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3464" marR="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US" sz="1400" b="0" dirty="0" smtClean="0">
                          <a:effectLst/>
                          <a:latin typeface="Calibri" panose="020F0502020204030204" pitchFamily="34" charset="0"/>
                          <a:ea typeface="Calibri" panose="020F0502020204030204" pitchFamily="34" charset="0"/>
                          <a:cs typeface="Times New Roman" panose="02020603050405020304" pitchFamily="18" charset="0"/>
                        </a:rPr>
                        <a:t>Phase 1: February-June 2014, Phase 2: February-March 2015 </a:t>
                      </a:r>
                    </a:p>
                    <a:p>
                      <a:pPr marL="283464" marR="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US" sz="1400" b="0" dirty="0" smtClean="0">
                          <a:effectLst/>
                          <a:latin typeface="Calibri" panose="020F0502020204030204" pitchFamily="34" charset="0"/>
                          <a:ea typeface="Calibri" panose="020F0502020204030204" pitchFamily="34" charset="0"/>
                          <a:cs typeface="Times New Roman" panose="02020603050405020304" pitchFamily="18" charset="0"/>
                        </a:rPr>
                        <a:t>24 rural villages and 16 urban wards involving well-off, middle income, poor households/wards</a:t>
                      </a:r>
                    </a:p>
                    <a:p>
                      <a:pPr marL="283464" marR="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US" sz="1400" b="0" dirty="0" smtClean="0">
                          <a:effectLst/>
                          <a:latin typeface="Calibri" panose="020F0502020204030204" pitchFamily="34" charset="0"/>
                          <a:ea typeface="Calibri" panose="020F0502020204030204" pitchFamily="34" charset="0"/>
                          <a:cs typeface="Times New Roman" panose="02020603050405020304" pitchFamily="18" charset="0"/>
                        </a:rPr>
                        <a:t>Rural: Chin, Mandalay, </a:t>
                      </a:r>
                      <a:r>
                        <a:rPr lang="en-US" sz="1400" b="0" dirty="0" err="1" smtClean="0">
                          <a:effectLst/>
                          <a:latin typeface="Calibri" panose="020F0502020204030204" pitchFamily="34" charset="0"/>
                          <a:ea typeface="Calibri" panose="020F0502020204030204" pitchFamily="34" charset="0"/>
                          <a:cs typeface="Times New Roman" panose="02020603050405020304" pitchFamily="18" charset="0"/>
                        </a:rPr>
                        <a:t>Ayeyarwady</a:t>
                      </a:r>
                      <a:r>
                        <a:rPr lang="en-US" sz="1400" b="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b="0" dirty="0" err="1" smtClean="0">
                          <a:effectLst/>
                          <a:latin typeface="Calibri" panose="020F0502020204030204" pitchFamily="34" charset="0"/>
                          <a:ea typeface="Calibri" panose="020F0502020204030204" pitchFamily="34" charset="0"/>
                          <a:cs typeface="Times New Roman" panose="02020603050405020304" pitchFamily="18" charset="0"/>
                        </a:rPr>
                        <a:t>Kayin</a:t>
                      </a:r>
                      <a:r>
                        <a:rPr lang="en-US" sz="1400" b="0" dirty="0" smtClean="0">
                          <a:effectLst/>
                          <a:latin typeface="Calibri" panose="020F0502020204030204" pitchFamily="34" charset="0"/>
                          <a:ea typeface="Calibri" panose="020F0502020204030204" pitchFamily="34" charset="0"/>
                          <a:cs typeface="Times New Roman" panose="02020603050405020304" pitchFamily="18" charset="0"/>
                        </a:rPr>
                        <a:t>, Mon, Magway, Shan, Rakhine: community leaders, VECs, women, livelihood groups (agriculture, handicrafts)</a:t>
                      </a:r>
                    </a:p>
                    <a:p>
                      <a:pPr marL="283464" marR="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US" sz="1400" b="0" dirty="0" smtClean="0">
                          <a:effectLst/>
                          <a:latin typeface="Calibri" panose="020F0502020204030204" pitchFamily="34" charset="0"/>
                          <a:ea typeface="Calibri" panose="020F0502020204030204" pitchFamily="34" charset="0"/>
                          <a:cs typeface="Times New Roman" panose="02020603050405020304" pitchFamily="18" charset="0"/>
                        </a:rPr>
                        <a:t>Urban:</a:t>
                      </a:r>
                      <a:r>
                        <a:rPr lang="en-US" sz="1400" b="0" baseline="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b="0" dirty="0" smtClean="0">
                          <a:effectLst/>
                          <a:latin typeface="Calibri" panose="020F0502020204030204" pitchFamily="34" charset="0"/>
                          <a:ea typeface="Calibri" panose="020F0502020204030204" pitchFamily="34" charset="0"/>
                          <a:cs typeface="Times New Roman" panose="02020603050405020304" pitchFamily="18" charset="0"/>
                        </a:rPr>
                        <a:t>Yangon, Mandalay, Hakha, </a:t>
                      </a:r>
                      <a:r>
                        <a:rPr lang="en-US" sz="1400" b="0" dirty="0" err="1" smtClean="0">
                          <a:effectLst/>
                          <a:latin typeface="Calibri" panose="020F0502020204030204" pitchFamily="34" charset="0"/>
                          <a:ea typeface="Calibri" panose="020F0502020204030204" pitchFamily="34" charset="0"/>
                          <a:cs typeface="Times New Roman" panose="02020603050405020304" pitchFamily="18" charset="0"/>
                        </a:rPr>
                        <a:t>Sittwe</a:t>
                      </a:r>
                      <a:r>
                        <a:rPr lang="en-US" sz="1400" b="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b="0" dirty="0" err="1" smtClean="0">
                          <a:effectLst/>
                          <a:latin typeface="Calibri" panose="020F0502020204030204" pitchFamily="34" charset="0"/>
                          <a:ea typeface="Calibri" panose="020F0502020204030204" pitchFamily="34" charset="0"/>
                          <a:cs typeface="Times New Roman" panose="02020603050405020304" pitchFamily="18" charset="0"/>
                        </a:rPr>
                        <a:t>Thaton</a:t>
                      </a:r>
                      <a:r>
                        <a:rPr lang="en-US" sz="1400" b="0" dirty="0" smtClean="0">
                          <a:effectLst/>
                          <a:latin typeface="Calibri" panose="020F0502020204030204" pitchFamily="34" charset="0"/>
                          <a:ea typeface="Calibri" panose="020F0502020204030204" pitchFamily="34" charset="0"/>
                          <a:cs typeface="Times New Roman" panose="02020603050405020304" pitchFamily="18" charset="0"/>
                        </a:rPr>
                        <a:t>: township electricity departments, SMEs, industry as well as consultations with government agencies, private sector, CSOs</a:t>
                      </a: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1536802">
                <a:tc>
                  <a:txBody>
                    <a:bodyPr/>
                    <a:lstStyle/>
                    <a:p>
                      <a:pPr marL="0" marR="0" indent="0" algn="l" defTabSz="914400" rtl="0" eaLnBrk="1" fontAlgn="auto" latinLnBrk="0" hangingPunct="1">
                        <a:lnSpc>
                          <a:spcPct val="107000"/>
                        </a:lnSpc>
                        <a:spcBef>
                          <a:spcPts val="0"/>
                        </a:spcBef>
                        <a:spcAft>
                          <a:spcPts val="800"/>
                        </a:spcAft>
                        <a:buClrTx/>
                        <a:buSzTx/>
                        <a:buFontTx/>
                        <a:buNone/>
                        <a:tabLst/>
                        <a:defRPr/>
                      </a:pPr>
                      <a:r>
                        <a:rPr lang="en-US" sz="1600" b="1" dirty="0" smtClean="0">
                          <a:solidFill>
                            <a:schemeClr val="bg1"/>
                          </a:solidFill>
                          <a:effectLst/>
                        </a:rPr>
                        <a:t>Study Methods:</a:t>
                      </a:r>
                      <a:endParaRPr lang="en-US" sz="16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3464" marR="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US" sz="1400" b="0" dirty="0" smtClean="0">
                          <a:effectLst/>
                          <a:latin typeface="Calibri" panose="020F0502020204030204" pitchFamily="34" charset="0"/>
                          <a:ea typeface="Calibri" panose="020F0502020204030204" pitchFamily="34" charset="0"/>
                          <a:cs typeface="Times New Roman" panose="02020603050405020304" pitchFamily="18" charset="0"/>
                        </a:rPr>
                        <a:t>605 short household interviews (455 rural), 464 Key Informant Interviews (120 rural),</a:t>
                      </a:r>
                      <a:r>
                        <a:rPr lang="en-US" sz="1400" b="0" baseline="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b="0" dirty="0" smtClean="0">
                          <a:effectLst/>
                          <a:latin typeface="Calibri" panose="020F0502020204030204" pitchFamily="34" charset="0"/>
                          <a:ea typeface="Calibri" panose="020F0502020204030204" pitchFamily="34" charset="0"/>
                          <a:cs typeface="Times New Roman" panose="02020603050405020304" pitchFamily="18" charset="0"/>
                        </a:rPr>
                        <a:t>203 Focal Group Discussions (197 rural)</a:t>
                      </a:r>
                      <a:r>
                        <a:rPr lang="en-US" sz="1400" b="0" baseline="0" dirty="0" smtClean="0">
                          <a:effectLst/>
                          <a:latin typeface="Calibri" panose="020F0502020204030204" pitchFamily="34" charset="0"/>
                          <a:ea typeface="Calibri" panose="020F0502020204030204" pitchFamily="34" charset="0"/>
                          <a:cs typeface="Times New Roman" panose="02020603050405020304" pitchFamily="18" charset="0"/>
                        </a:rPr>
                        <a:t> </a:t>
                      </a:r>
                    </a:p>
                    <a:p>
                      <a:pPr marL="283464" marR="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US" sz="1400" b="0" dirty="0" smtClean="0">
                          <a:effectLst/>
                          <a:latin typeface="Calibri" panose="020F0502020204030204" pitchFamily="34" charset="0"/>
                          <a:ea typeface="Calibri" panose="020F0502020204030204" pitchFamily="34" charset="0"/>
                          <a:cs typeface="Times New Roman" panose="02020603050405020304" pitchFamily="18" charset="0"/>
                        </a:rPr>
                        <a:t>Qualitative research into access barriers, demand, uses, perceptions of affordability and quality, coping strategies.</a:t>
                      </a:r>
                      <a:r>
                        <a:rPr lang="en-US" sz="1400" b="0" baseline="0" dirty="0" smtClean="0">
                          <a:effectLst/>
                          <a:latin typeface="Calibri" panose="020F0502020204030204" pitchFamily="34" charset="0"/>
                          <a:ea typeface="Calibri" panose="020F0502020204030204" pitchFamily="34" charset="0"/>
                          <a:cs typeface="Times New Roman" panose="02020603050405020304" pitchFamily="18" charset="0"/>
                        </a:rPr>
                        <a:t> </a:t>
                      </a:r>
                    </a:p>
                    <a:p>
                      <a:pPr marL="283464" marR="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US" sz="1400" b="0" dirty="0" smtClean="0">
                          <a:effectLst/>
                          <a:latin typeface="Calibri" panose="020F0502020204030204" pitchFamily="34" charset="0"/>
                          <a:ea typeface="Calibri" panose="020F0502020204030204" pitchFamily="34" charset="0"/>
                          <a:cs typeface="Times New Roman" panose="02020603050405020304" pitchFamily="18" charset="0"/>
                        </a:rPr>
                        <a:t>Quantitative</a:t>
                      </a:r>
                      <a:r>
                        <a:rPr lang="en-US" sz="1400" b="0" baseline="0" dirty="0" smtClean="0">
                          <a:effectLst/>
                          <a:latin typeface="Calibri" panose="020F0502020204030204" pitchFamily="34" charset="0"/>
                          <a:ea typeface="Calibri" panose="020F0502020204030204" pitchFamily="34" charset="0"/>
                          <a:cs typeface="Times New Roman" panose="02020603050405020304" pitchFamily="18" charset="0"/>
                        </a:rPr>
                        <a:t> review of </a:t>
                      </a:r>
                      <a:r>
                        <a:rPr lang="en-US" sz="1400" b="0" dirty="0" smtClean="0">
                          <a:effectLst/>
                          <a:latin typeface="Calibri" panose="020F0502020204030204" pitchFamily="34" charset="0"/>
                          <a:ea typeface="Calibri" panose="020F0502020204030204" pitchFamily="34" charset="0"/>
                          <a:cs typeface="Times New Roman" panose="02020603050405020304" pitchFamily="18" charset="0"/>
                        </a:rPr>
                        <a:t>2009/2010 Living Standards Survey (Myanmar Central Statistical)</a:t>
                      </a:r>
                      <a:r>
                        <a:rPr lang="en-US" sz="1400" b="0" baseline="0" dirty="0" smtClean="0">
                          <a:effectLst/>
                          <a:latin typeface="Calibri" panose="020F0502020204030204" pitchFamily="34" charset="0"/>
                          <a:ea typeface="Calibri" panose="020F0502020204030204" pitchFamily="34" charset="0"/>
                          <a:cs typeface="Times New Roman" panose="02020603050405020304" pitchFamily="18" charset="0"/>
                        </a:rPr>
                        <a:t> for </a:t>
                      </a:r>
                      <a:r>
                        <a:rPr lang="en-US" sz="1400" b="0" dirty="0" smtClean="0">
                          <a:effectLst/>
                          <a:latin typeface="Calibri" panose="020F0502020204030204" pitchFamily="34" charset="0"/>
                          <a:ea typeface="Calibri" panose="020F0502020204030204" pitchFamily="34" charset="0"/>
                          <a:cs typeface="Times New Roman" panose="02020603050405020304" pitchFamily="18" charset="0"/>
                        </a:rPr>
                        <a:t>consumption patterns, distributional impacts of new tariffs</a:t>
                      </a: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bl>
          </a:graphicData>
        </a:graphic>
      </p:graphicFrame>
      <p:sp>
        <p:nvSpPr>
          <p:cNvPr id="7" name="Title 1"/>
          <p:cNvSpPr txBox="1">
            <a:spLocks/>
          </p:cNvSpPr>
          <p:nvPr/>
        </p:nvSpPr>
        <p:spPr>
          <a:xfrm>
            <a:off x="0" y="112923"/>
            <a:ext cx="9144000" cy="420477"/>
          </a:xfrm>
          <a:prstGeom prst="rect">
            <a:avLst/>
          </a:prstGeom>
          <a:solidFill>
            <a:schemeClr val="accent1">
              <a:alpha val="29000"/>
            </a:schemeClr>
          </a:solidFill>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Further Information on the Poverty and Social Impacts Analysis 2015</a:t>
            </a:r>
            <a:endParaRPr lang="en-US" sz="2700" b="1" dirty="0"/>
          </a:p>
        </p:txBody>
      </p:sp>
    </p:spTree>
    <p:extLst>
      <p:ext uri="{BB962C8B-B14F-4D97-AF65-F5344CB8AC3E}">
        <p14:creationId xmlns:p14="http://schemas.microsoft.com/office/powerpoint/2010/main" val="41833091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383745634"/>
              </p:ext>
            </p:extLst>
          </p:nvPr>
        </p:nvGraphicFramePr>
        <p:xfrm>
          <a:off x="190500" y="2590800"/>
          <a:ext cx="8763000" cy="2514600"/>
        </p:xfrm>
        <a:graphic>
          <a:graphicData uri="http://schemas.openxmlformats.org/drawingml/2006/table">
            <a:tbl>
              <a:tblPr firstRow="1" firstCol="1" bandRow="1">
                <a:tableStyleId>{5C22544A-7EE6-4342-B048-85BDC9FD1C3A}</a:tableStyleId>
              </a:tblPr>
              <a:tblGrid>
                <a:gridCol w="1219200"/>
                <a:gridCol w="7543800"/>
              </a:tblGrid>
              <a:tr h="2514600">
                <a:tc>
                  <a:txBody>
                    <a:bodyPr/>
                    <a:lstStyle/>
                    <a:p>
                      <a:pPr marL="0" marR="0">
                        <a:lnSpc>
                          <a:spcPct val="107000"/>
                        </a:lnSpc>
                        <a:spcBef>
                          <a:spcPts val="0"/>
                        </a:spcBef>
                        <a:spcAft>
                          <a:spcPts val="800"/>
                        </a:spcAft>
                      </a:pPr>
                      <a:r>
                        <a:rPr lang="en-US" sz="2000" dirty="0" smtClean="0">
                          <a:effectLst/>
                        </a:rPr>
                        <a:t>Critical Project Needs: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indent="-285750">
                        <a:lnSpc>
                          <a:spcPct val="107000"/>
                        </a:lnSpc>
                        <a:spcBef>
                          <a:spcPts val="0"/>
                        </a:spcBef>
                        <a:spcAft>
                          <a:spcPts val="800"/>
                        </a:spcAft>
                        <a:buFont typeface="Arial" panose="020B0604020202020204" pitchFamily="34" charset="0"/>
                        <a:buChar char="•"/>
                      </a:pPr>
                      <a:r>
                        <a:rPr lang="en-US" sz="2000" b="0" dirty="0" smtClean="0">
                          <a:solidFill>
                            <a:schemeClr val="tx1"/>
                          </a:solidFill>
                          <a:effectLst/>
                        </a:rPr>
                        <a:t>Protect </a:t>
                      </a:r>
                      <a:r>
                        <a:rPr lang="en-US" sz="2000" b="0" dirty="0">
                          <a:solidFill>
                            <a:schemeClr val="tx1"/>
                          </a:solidFill>
                          <a:effectLst/>
                        </a:rPr>
                        <a:t>poor and vulnerable at risk of </a:t>
                      </a:r>
                      <a:r>
                        <a:rPr lang="en-US" sz="2000" b="0" dirty="0" smtClean="0">
                          <a:solidFill>
                            <a:schemeClr val="tx1"/>
                          </a:solidFill>
                          <a:effectLst/>
                        </a:rPr>
                        <a:t>exclusion</a:t>
                      </a:r>
                      <a:endParaRPr lang="en-US" sz="2000" b="0" dirty="0">
                        <a:solidFill>
                          <a:schemeClr val="tx1"/>
                        </a:solidFill>
                        <a:effectLst/>
                      </a:endParaRPr>
                    </a:p>
                    <a:p>
                      <a:pPr marL="285750" marR="0" indent="-285750">
                        <a:lnSpc>
                          <a:spcPct val="107000"/>
                        </a:lnSpc>
                        <a:spcBef>
                          <a:spcPts val="0"/>
                        </a:spcBef>
                        <a:spcAft>
                          <a:spcPts val="800"/>
                        </a:spcAft>
                        <a:buFont typeface="Arial" panose="020B0604020202020204" pitchFamily="34" charset="0"/>
                        <a:buChar char="•"/>
                      </a:pPr>
                      <a:r>
                        <a:rPr lang="en-US" sz="2000" b="0" dirty="0" smtClean="0">
                          <a:solidFill>
                            <a:schemeClr val="tx1"/>
                          </a:solidFill>
                          <a:effectLst/>
                        </a:rPr>
                        <a:t>Ensure consumers</a:t>
                      </a:r>
                      <a:r>
                        <a:rPr lang="en-US" sz="2000" b="0" baseline="0" dirty="0" smtClean="0">
                          <a:solidFill>
                            <a:schemeClr val="tx1"/>
                          </a:solidFill>
                          <a:effectLst/>
                        </a:rPr>
                        <a:t> are i</a:t>
                      </a:r>
                      <a:r>
                        <a:rPr lang="en-US" sz="2000" b="0" dirty="0" smtClean="0">
                          <a:solidFill>
                            <a:schemeClr val="tx1"/>
                          </a:solidFill>
                          <a:effectLst/>
                        </a:rPr>
                        <a:t>nformed</a:t>
                      </a:r>
                      <a:r>
                        <a:rPr lang="en-US" sz="2000" b="0" baseline="0" dirty="0" smtClean="0">
                          <a:solidFill>
                            <a:schemeClr val="tx1"/>
                          </a:solidFill>
                          <a:effectLst/>
                        </a:rPr>
                        <a:t> of their options and allow opportunity for feedback to improve service</a:t>
                      </a:r>
                    </a:p>
                    <a:p>
                      <a:pPr marL="285750" marR="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US" sz="2000" b="0" dirty="0" smtClean="0">
                          <a:solidFill>
                            <a:schemeClr val="tx1"/>
                          </a:solidFill>
                          <a:effectLst/>
                        </a:rPr>
                        <a:t>Balance financial sustainability with consumer concerns over quality</a:t>
                      </a:r>
                      <a:r>
                        <a:rPr lang="en-US" sz="2000" b="0" baseline="0" dirty="0" smtClean="0">
                          <a:solidFill>
                            <a:schemeClr val="tx1"/>
                          </a:solidFill>
                          <a:effectLst/>
                        </a:rPr>
                        <a:t> and affordability</a:t>
                      </a:r>
                      <a:r>
                        <a:rPr lang="en-US" sz="2000" b="0" dirty="0" smtClean="0">
                          <a:solidFill>
                            <a:schemeClr val="tx1"/>
                          </a:solidFill>
                          <a:effectLst/>
                        </a:rPr>
                        <a:t> </a:t>
                      </a: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bl>
          </a:graphicData>
        </a:graphic>
      </p:graphicFrame>
      <p:sp>
        <p:nvSpPr>
          <p:cNvPr id="7" name="Title 1"/>
          <p:cNvSpPr txBox="1">
            <a:spLocks/>
          </p:cNvSpPr>
          <p:nvPr/>
        </p:nvSpPr>
        <p:spPr>
          <a:xfrm>
            <a:off x="0" y="112923"/>
            <a:ext cx="9144000" cy="420477"/>
          </a:xfrm>
          <a:prstGeom prst="rect">
            <a:avLst/>
          </a:prstGeom>
          <a:solidFill>
            <a:schemeClr val="accent1">
              <a:alpha val="29000"/>
            </a:schemeClr>
          </a:solidFill>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Why Study Poverty and Social Impacts?</a:t>
            </a:r>
            <a:endParaRPr lang="en-US" sz="2700" b="1" dirty="0"/>
          </a:p>
        </p:txBody>
      </p:sp>
      <p:graphicFrame>
        <p:nvGraphicFramePr>
          <p:cNvPr id="4" name="Table 3"/>
          <p:cNvGraphicFramePr>
            <a:graphicFrameLocks noGrp="1"/>
          </p:cNvGraphicFramePr>
          <p:nvPr>
            <p:extLst>
              <p:ext uri="{D42A27DB-BD31-4B8C-83A1-F6EECF244321}">
                <p14:modId xmlns:p14="http://schemas.microsoft.com/office/powerpoint/2010/main" val="2903170724"/>
              </p:ext>
            </p:extLst>
          </p:nvPr>
        </p:nvGraphicFramePr>
        <p:xfrm>
          <a:off x="190500" y="685801"/>
          <a:ext cx="8763000" cy="1828799"/>
        </p:xfrm>
        <a:graphic>
          <a:graphicData uri="http://schemas.openxmlformats.org/drawingml/2006/table">
            <a:tbl>
              <a:tblPr firstRow="1" firstCol="1" bandRow="1">
                <a:tableStyleId>{5C22544A-7EE6-4342-B048-85BDC9FD1C3A}</a:tableStyleId>
              </a:tblPr>
              <a:tblGrid>
                <a:gridCol w="1219200"/>
                <a:gridCol w="7543800"/>
              </a:tblGrid>
              <a:tr h="1828799">
                <a:tc>
                  <a:txBody>
                    <a:bodyPr/>
                    <a:lstStyle/>
                    <a:p>
                      <a:pPr marL="0" marR="0">
                        <a:lnSpc>
                          <a:spcPct val="107000"/>
                        </a:lnSpc>
                        <a:spcBef>
                          <a:spcPts val="0"/>
                        </a:spcBef>
                        <a:spcAft>
                          <a:spcPts val="800"/>
                        </a:spcAft>
                      </a:pPr>
                      <a:r>
                        <a:rPr lang="en-US" sz="2000" b="1" dirty="0">
                          <a:solidFill>
                            <a:schemeClr val="bg1"/>
                          </a:solidFill>
                          <a:effectLst/>
                        </a:rPr>
                        <a:t>Study Aims:</a:t>
                      </a:r>
                      <a:endParaRPr lang="en-US"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indent="-285750">
                        <a:lnSpc>
                          <a:spcPct val="107000"/>
                        </a:lnSpc>
                        <a:spcBef>
                          <a:spcPts val="0"/>
                        </a:spcBef>
                        <a:spcAft>
                          <a:spcPts val="800"/>
                        </a:spcAft>
                        <a:buFont typeface="Arial" panose="020B0604020202020204" pitchFamily="34" charset="0"/>
                        <a:buChar char="•"/>
                      </a:pPr>
                      <a:r>
                        <a:rPr lang="en-US" sz="2000" b="0" dirty="0" smtClean="0">
                          <a:solidFill>
                            <a:schemeClr val="tx1"/>
                          </a:solidFill>
                          <a:effectLst/>
                        </a:rPr>
                        <a:t>Better</a:t>
                      </a:r>
                      <a:r>
                        <a:rPr lang="en-US" sz="2000" b="0" baseline="0" dirty="0" smtClean="0">
                          <a:solidFill>
                            <a:schemeClr val="tx1"/>
                          </a:solidFill>
                          <a:effectLst/>
                        </a:rPr>
                        <a:t> u</a:t>
                      </a:r>
                      <a:r>
                        <a:rPr lang="en-US" sz="2000" b="0" dirty="0" smtClean="0">
                          <a:solidFill>
                            <a:schemeClr val="tx1"/>
                          </a:solidFill>
                          <a:effectLst/>
                        </a:rPr>
                        <a:t>nderstand</a:t>
                      </a:r>
                      <a:r>
                        <a:rPr lang="en-US" sz="2000" b="0" baseline="0" dirty="0" smtClean="0">
                          <a:solidFill>
                            <a:schemeClr val="tx1"/>
                          </a:solidFill>
                          <a:effectLst/>
                        </a:rPr>
                        <a:t> i</a:t>
                      </a:r>
                      <a:r>
                        <a:rPr lang="en-US" sz="2000" b="0" dirty="0" smtClean="0">
                          <a:solidFill>
                            <a:schemeClr val="tx1"/>
                          </a:solidFill>
                          <a:effectLst/>
                        </a:rPr>
                        <a:t>nstitutions</a:t>
                      </a:r>
                      <a:r>
                        <a:rPr lang="en-US" sz="2000" b="0" baseline="0" dirty="0" smtClean="0">
                          <a:solidFill>
                            <a:schemeClr val="tx1"/>
                          </a:solidFill>
                          <a:effectLst/>
                        </a:rPr>
                        <a:t> and</a:t>
                      </a:r>
                      <a:r>
                        <a:rPr lang="en-US" sz="2000" b="0" dirty="0" smtClean="0">
                          <a:solidFill>
                            <a:schemeClr val="tx1"/>
                          </a:solidFill>
                          <a:effectLst/>
                        </a:rPr>
                        <a:t> roles in</a:t>
                      </a:r>
                      <a:r>
                        <a:rPr lang="en-US" sz="2000" b="0" baseline="0" dirty="0" smtClean="0">
                          <a:solidFill>
                            <a:schemeClr val="tx1"/>
                          </a:solidFill>
                          <a:effectLst/>
                        </a:rPr>
                        <a:t> electrification process </a:t>
                      </a:r>
                    </a:p>
                    <a:p>
                      <a:pPr marL="285750" marR="0" indent="-285750">
                        <a:lnSpc>
                          <a:spcPct val="107000"/>
                        </a:lnSpc>
                        <a:spcBef>
                          <a:spcPts val="0"/>
                        </a:spcBef>
                        <a:spcAft>
                          <a:spcPts val="800"/>
                        </a:spcAft>
                        <a:buFont typeface="Arial" panose="020B0604020202020204" pitchFamily="34" charset="0"/>
                        <a:buChar char="•"/>
                      </a:pPr>
                      <a:r>
                        <a:rPr lang="en-US" sz="2000" b="0" baseline="0" dirty="0" smtClean="0">
                          <a:solidFill>
                            <a:schemeClr val="tx1"/>
                          </a:solidFill>
                          <a:effectLst/>
                        </a:rPr>
                        <a:t>Identify use patterns and barriers to access </a:t>
                      </a:r>
                    </a:p>
                    <a:p>
                      <a:pPr marL="285750" marR="0" indent="-285750">
                        <a:lnSpc>
                          <a:spcPct val="107000"/>
                        </a:lnSpc>
                        <a:spcBef>
                          <a:spcPts val="0"/>
                        </a:spcBef>
                        <a:spcAft>
                          <a:spcPts val="800"/>
                        </a:spcAft>
                        <a:buFont typeface="Arial" panose="020B0604020202020204" pitchFamily="34" charset="0"/>
                        <a:buChar char="•"/>
                      </a:pPr>
                      <a:r>
                        <a:rPr lang="en-US" sz="2000" b="0" baseline="0" dirty="0" smtClean="0">
                          <a:solidFill>
                            <a:schemeClr val="tx1"/>
                          </a:solidFill>
                          <a:effectLst/>
                        </a:rPr>
                        <a:t>Understand to local community perspectives and involvement</a:t>
                      </a: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844380307"/>
              </p:ext>
            </p:extLst>
          </p:nvPr>
        </p:nvGraphicFramePr>
        <p:xfrm>
          <a:off x="190500" y="5228209"/>
          <a:ext cx="8724900" cy="1415669"/>
        </p:xfrm>
        <a:graphic>
          <a:graphicData uri="http://schemas.openxmlformats.org/drawingml/2006/table">
            <a:tbl>
              <a:tblPr firstRow="1" firstCol="1" bandRow="1">
                <a:tableStyleId>{5C22544A-7EE6-4342-B048-85BDC9FD1C3A}</a:tableStyleId>
              </a:tblPr>
              <a:tblGrid>
                <a:gridCol w="1213899"/>
                <a:gridCol w="7511001"/>
              </a:tblGrid>
              <a:tr h="1333500">
                <a:tc>
                  <a:txBody>
                    <a:bodyPr/>
                    <a:lstStyle/>
                    <a:p>
                      <a:pPr marL="0" marR="0">
                        <a:lnSpc>
                          <a:spcPct val="107000"/>
                        </a:lnSpc>
                        <a:spcBef>
                          <a:spcPts val="0"/>
                        </a:spcBef>
                        <a:spcAft>
                          <a:spcPts val="800"/>
                        </a:spcAft>
                      </a:pPr>
                      <a:r>
                        <a:rPr lang="en-US" sz="2000" b="0" dirty="0" smtClean="0">
                          <a:solidFill>
                            <a:schemeClr val="bg1"/>
                          </a:solidFill>
                          <a:effectLst/>
                        </a:rPr>
                        <a:t>Data obtained: </a:t>
                      </a:r>
                      <a:endParaRPr lang="en-US" sz="20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indent="-285750">
                        <a:lnSpc>
                          <a:spcPct val="107000"/>
                        </a:lnSpc>
                        <a:spcBef>
                          <a:spcPts val="0"/>
                        </a:spcBef>
                        <a:spcAft>
                          <a:spcPts val="800"/>
                        </a:spcAft>
                        <a:buFont typeface="Arial" panose="020B0604020202020204" pitchFamily="34" charset="0"/>
                        <a:buChar char="•"/>
                      </a:pPr>
                      <a:r>
                        <a:rPr lang="en-US" sz="2000" b="0" dirty="0" smtClean="0">
                          <a:solidFill>
                            <a:schemeClr val="tx1"/>
                          </a:solidFill>
                        </a:rPr>
                        <a:t>In 2014-2015 interviews and surveys of 24 villages, 16 wards engaging leaders, VECs, women, livelihood groups, SMEs, </a:t>
                      </a:r>
                      <a:r>
                        <a:rPr lang="en-US" sz="2000" b="0" dirty="0" err="1" smtClean="0">
                          <a:solidFill>
                            <a:schemeClr val="tx1"/>
                          </a:solidFill>
                        </a:rPr>
                        <a:t>govt</a:t>
                      </a:r>
                      <a:r>
                        <a:rPr lang="en-US" sz="2000" b="0" dirty="0" smtClean="0">
                          <a:solidFill>
                            <a:schemeClr val="tx1"/>
                          </a:solidFill>
                        </a:rPr>
                        <a:t> agencies</a:t>
                      </a:r>
                    </a:p>
                    <a:p>
                      <a:pPr marL="285750" marR="0" indent="-285750">
                        <a:lnSpc>
                          <a:spcPct val="107000"/>
                        </a:lnSpc>
                        <a:spcBef>
                          <a:spcPts val="0"/>
                        </a:spcBef>
                        <a:spcAft>
                          <a:spcPts val="800"/>
                        </a:spcAft>
                        <a:buFont typeface="Arial" panose="020B0604020202020204" pitchFamily="34" charset="0"/>
                        <a:buChar char="•"/>
                      </a:pPr>
                      <a:r>
                        <a:rPr lang="en-US" sz="2000" b="0" dirty="0" smtClean="0">
                          <a:solidFill>
                            <a:schemeClr val="tx1"/>
                          </a:solidFill>
                        </a:rPr>
                        <a:t>Data from 2009/2010 living standards survey</a:t>
                      </a:r>
                      <a:endParaRPr lang="en-US" sz="2000" b="0" dirty="0">
                        <a:solidFill>
                          <a:schemeClr val="tx1"/>
                        </a:solidFill>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bl>
          </a:graphicData>
        </a:graphic>
      </p:graphicFrame>
    </p:spTree>
    <p:extLst>
      <p:ext uri="{BB962C8B-B14F-4D97-AF65-F5344CB8AC3E}">
        <p14:creationId xmlns:p14="http://schemas.microsoft.com/office/powerpoint/2010/main" val="1839908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81000" y="76200"/>
            <a:ext cx="8458200" cy="6781800"/>
          </a:xfrm>
          <a:prstGeom prst="roundRect">
            <a:avLst/>
          </a:prstGeom>
          <a:solidFill>
            <a:schemeClr val="bg1">
              <a:lumMod val="9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35182" y="1218117"/>
            <a:ext cx="8151618" cy="493080"/>
          </a:xfrm>
          <a:prstGeom prst="roundRect">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591982" y="1268573"/>
            <a:ext cx="7800864" cy="369332"/>
          </a:xfrm>
          <a:prstGeom prst="rect">
            <a:avLst/>
          </a:prstGeom>
          <a:noFill/>
        </p:spPr>
        <p:txBody>
          <a:bodyPr wrap="square" rtlCol="0">
            <a:spAutoFit/>
          </a:bodyPr>
          <a:lstStyle/>
          <a:p>
            <a:r>
              <a:rPr lang="en-US" dirty="0" smtClean="0"/>
              <a:t>Grid-connected households pay less monthly than non-grid (diesel, battery)</a:t>
            </a:r>
          </a:p>
        </p:txBody>
      </p:sp>
      <p:sp>
        <p:nvSpPr>
          <p:cNvPr id="7" name="Rounded Rectangle 6"/>
          <p:cNvSpPr/>
          <p:nvPr/>
        </p:nvSpPr>
        <p:spPr>
          <a:xfrm>
            <a:off x="533400" y="3008240"/>
            <a:ext cx="8153400" cy="493080"/>
          </a:xfrm>
          <a:prstGeom prst="roundRect">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13161" y="3048168"/>
            <a:ext cx="7585337" cy="369332"/>
          </a:xfrm>
          <a:prstGeom prst="rect">
            <a:avLst/>
          </a:prstGeom>
          <a:noFill/>
        </p:spPr>
        <p:txBody>
          <a:bodyPr wrap="square" rtlCol="0">
            <a:spAutoFit/>
          </a:bodyPr>
          <a:lstStyle/>
          <a:p>
            <a:r>
              <a:rPr lang="en-US" dirty="0" smtClean="0"/>
              <a:t>Self Reliant Electrification can be enhanced with support for poor households</a:t>
            </a:r>
          </a:p>
        </p:txBody>
      </p:sp>
      <p:sp>
        <p:nvSpPr>
          <p:cNvPr id="9" name="Rounded Rectangle 8"/>
          <p:cNvSpPr/>
          <p:nvPr/>
        </p:nvSpPr>
        <p:spPr>
          <a:xfrm>
            <a:off x="533400" y="623874"/>
            <a:ext cx="8151619" cy="493080"/>
          </a:xfrm>
          <a:prstGeom prst="roundRect">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09599" y="664920"/>
            <a:ext cx="7587171" cy="369332"/>
          </a:xfrm>
          <a:prstGeom prst="rect">
            <a:avLst/>
          </a:prstGeom>
          <a:noFill/>
        </p:spPr>
        <p:txBody>
          <a:bodyPr wrap="square" rtlCol="0">
            <a:spAutoFit/>
          </a:bodyPr>
          <a:lstStyle/>
          <a:p>
            <a:r>
              <a:rPr lang="en-US" dirty="0" smtClean="0"/>
              <a:t>Up-front costs significant inhibiting factor for poor and middle income HHs</a:t>
            </a:r>
          </a:p>
        </p:txBody>
      </p:sp>
      <p:sp>
        <p:nvSpPr>
          <p:cNvPr id="14" name="Rounded Rectangle 13"/>
          <p:cNvSpPr/>
          <p:nvPr/>
        </p:nvSpPr>
        <p:spPr>
          <a:xfrm>
            <a:off x="533400" y="1809832"/>
            <a:ext cx="8153400" cy="493080"/>
          </a:xfrm>
          <a:prstGeom prst="roundRect">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645173" y="1849760"/>
            <a:ext cx="7585337" cy="369332"/>
          </a:xfrm>
          <a:prstGeom prst="rect">
            <a:avLst/>
          </a:prstGeom>
          <a:noFill/>
        </p:spPr>
        <p:txBody>
          <a:bodyPr wrap="square" rtlCol="0">
            <a:spAutoFit/>
          </a:bodyPr>
          <a:lstStyle/>
          <a:p>
            <a:r>
              <a:rPr lang="en-US" dirty="0" smtClean="0"/>
              <a:t>Unreliable grid supplies lead to additional burdens (use of back-up diesel)</a:t>
            </a:r>
          </a:p>
        </p:txBody>
      </p:sp>
      <p:sp>
        <p:nvSpPr>
          <p:cNvPr id="16" name="Rounded Rectangle 15"/>
          <p:cNvSpPr/>
          <p:nvPr/>
        </p:nvSpPr>
        <p:spPr>
          <a:xfrm>
            <a:off x="533400" y="2379112"/>
            <a:ext cx="8153400" cy="493080"/>
          </a:xfrm>
          <a:prstGeom prst="roundRect">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43392" y="2414550"/>
            <a:ext cx="8043408" cy="369332"/>
          </a:xfrm>
          <a:prstGeom prst="rect">
            <a:avLst/>
          </a:prstGeom>
          <a:noFill/>
        </p:spPr>
        <p:txBody>
          <a:bodyPr wrap="square" rtlCol="0">
            <a:spAutoFit/>
          </a:bodyPr>
          <a:lstStyle/>
          <a:p>
            <a:r>
              <a:rPr lang="en-US" dirty="0" smtClean="0"/>
              <a:t>Service quality: Increases in tariffs and responsive service go hand in hand</a:t>
            </a:r>
          </a:p>
        </p:txBody>
      </p:sp>
      <p:sp>
        <p:nvSpPr>
          <p:cNvPr id="24" name="Rounded Rectangle 23"/>
          <p:cNvSpPr/>
          <p:nvPr/>
        </p:nvSpPr>
        <p:spPr>
          <a:xfrm>
            <a:off x="533400" y="3621720"/>
            <a:ext cx="8153400" cy="493080"/>
          </a:xfrm>
          <a:prstGeom prst="roundRect">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611379" y="3661648"/>
            <a:ext cx="7777217" cy="369332"/>
          </a:xfrm>
          <a:prstGeom prst="rect">
            <a:avLst/>
          </a:prstGeom>
          <a:noFill/>
        </p:spPr>
        <p:txBody>
          <a:bodyPr wrap="square" rtlCol="0">
            <a:spAutoFit/>
          </a:bodyPr>
          <a:lstStyle/>
          <a:p>
            <a:r>
              <a:rPr lang="en-US" dirty="0" smtClean="0"/>
              <a:t>Village Electrification Committee can be a force for inclusive participation</a:t>
            </a:r>
          </a:p>
        </p:txBody>
      </p:sp>
      <p:sp>
        <p:nvSpPr>
          <p:cNvPr id="29" name="Title 1"/>
          <p:cNvSpPr txBox="1">
            <a:spLocks/>
          </p:cNvSpPr>
          <p:nvPr/>
        </p:nvSpPr>
        <p:spPr>
          <a:xfrm>
            <a:off x="0" y="76200"/>
            <a:ext cx="9144000" cy="420477"/>
          </a:xfrm>
          <a:prstGeom prst="rect">
            <a:avLst/>
          </a:prstGeom>
          <a:solidFill>
            <a:schemeClr val="accent1">
              <a:alpha val="29000"/>
            </a:schemeClr>
          </a:solidFill>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Key Observations</a:t>
            </a:r>
            <a:endParaRPr lang="en-US" sz="2700" b="1" dirty="0"/>
          </a:p>
        </p:txBody>
      </p:sp>
      <p:sp>
        <p:nvSpPr>
          <p:cNvPr id="36" name="Rounded Rectangle 35"/>
          <p:cNvSpPr/>
          <p:nvPr/>
        </p:nvSpPr>
        <p:spPr>
          <a:xfrm>
            <a:off x="607820" y="5329535"/>
            <a:ext cx="8078980" cy="493080"/>
          </a:xfrm>
          <a:prstGeom prst="roundRect">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664619" y="5379991"/>
            <a:ext cx="8174581" cy="369332"/>
          </a:xfrm>
          <a:prstGeom prst="rect">
            <a:avLst/>
          </a:prstGeom>
          <a:noFill/>
        </p:spPr>
        <p:txBody>
          <a:bodyPr wrap="square" rtlCol="0">
            <a:spAutoFit/>
          </a:bodyPr>
          <a:lstStyle/>
          <a:p>
            <a:r>
              <a:rPr lang="en-US" dirty="0" smtClean="0"/>
              <a:t>Monitoring and evaluation to assess effectiveness / identify those in need of support</a:t>
            </a:r>
          </a:p>
        </p:txBody>
      </p:sp>
      <p:sp>
        <p:nvSpPr>
          <p:cNvPr id="38" name="Rounded Rectangle 37"/>
          <p:cNvSpPr/>
          <p:nvPr/>
        </p:nvSpPr>
        <p:spPr>
          <a:xfrm>
            <a:off x="607820" y="4755815"/>
            <a:ext cx="8078980" cy="493080"/>
          </a:xfrm>
          <a:prstGeom prst="roundRect">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684018" y="4796861"/>
            <a:ext cx="7584937" cy="369332"/>
          </a:xfrm>
          <a:prstGeom prst="rect">
            <a:avLst/>
          </a:prstGeom>
          <a:noFill/>
        </p:spPr>
        <p:txBody>
          <a:bodyPr wrap="square" rtlCol="0">
            <a:spAutoFit/>
          </a:bodyPr>
          <a:lstStyle/>
          <a:p>
            <a:r>
              <a:rPr lang="en-US" dirty="0" smtClean="0"/>
              <a:t>Expanded community consultations and information disclosure</a:t>
            </a:r>
          </a:p>
        </p:txBody>
      </p:sp>
      <p:sp>
        <p:nvSpPr>
          <p:cNvPr id="40" name="Rounded Rectangle 39"/>
          <p:cNvSpPr/>
          <p:nvPr/>
        </p:nvSpPr>
        <p:spPr>
          <a:xfrm>
            <a:off x="609600" y="5907720"/>
            <a:ext cx="8078980" cy="493080"/>
          </a:xfrm>
          <a:prstGeom prst="roundRect">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687580" y="5947648"/>
            <a:ext cx="7583104" cy="369332"/>
          </a:xfrm>
          <a:prstGeom prst="rect">
            <a:avLst/>
          </a:prstGeom>
          <a:noFill/>
        </p:spPr>
        <p:txBody>
          <a:bodyPr wrap="square" rtlCol="0">
            <a:spAutoFit/>
          </a:bodyPr>
          <a:lstStyle/>
          <a:p>
            <a:r>
              <a:rPr lang="en-US" dirty="0" smtClean="0"/>
              <a:t>Targeted subsidization </a:t>
            </a:r>
            <a:r>
              <a:rPr lang="en-US" dirty="0"/>
              <a:t>for poor and vulnerable households</a:t>
            </a:r>
          </a:p>
        </p:txBody>
      </p:sp>
      <p:sp>
        <p:nvSpPr>
          <p:cNvPr id="42" name="Title 1"/>
          <p:cNvSpPr txBox="1">
            <a:spLocks/>
          </p:cNvSpPr>
          <p:nvPr/>
        </p:nvSpPr>
        <p:spPr>
          <a:xfrm>
            <a:off x="0" y="4227723"/>
            <a:ext cx="9144000" cy="420477"/>
          </a:xfrm>
          <a:prstGeom prst="rect">
            <a:avLst/>
          </a:prstGeom>
          <a:solidFill>
            <a:schemeClr val="accent1">
              <a:alpha val="29000"/>
            </a:schemeClr>
          </a:solidFill>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Key Recommendations</a:t>
            </a:r>
            <a:endParaRPr lang="en-US" sz="2700" b="1" dirty="0"/>
          </a:p>
        </p:txBody>
      </p:sp>
    </p:spTree>
    <p:extLst>
      <p:ext uri="{BB962C8B-B14F-4D97-AF65-F5344CB8AC3E}">
        <p14:creationId xmlns:p14="http://schemas.microsoft.com/office/powerpoint/2010/main" val="1807724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p:bldP spid="9" grpId="0" animBg="1"/>
      <p:bldP spid="10" grpId="0"/>
      <p:bldP spid="14" grpId="0" animBg="1"/>
      <p:bldP spid="15" grpId="0"/>
      <p:bldP spid="16" grpId="0" animBg="1"/>
      <p:bldP spid="17" grpId="0"/>
      <p:bldP spid="24" grpId="0" animBg="1"/>
      <p:bldP spid="28" grpId="0"/>
      <p:bldP spid="36" grpId="0" animBg="1"/>
      <p:bldP spid="37" grpId="0"/>
      <p:bldP spid="38" grpId="0" animBg="1"/>
      <p:bldP spid="39" grpId="0"/>
      <p:bldP spid="40" grpId="0" animBg="1"/>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228600"/>
            <a:ext cx="9144000" cy="420477"/>
          </a:xfrm>
          <a:prstGeom prst="rect">
            <a:avLst/>
          </a:prstGeom>
          <a:solidFill>
            <a:schemeClr val="accent1">
              <a:alpha val="29000"/>
            </a:schemeClr>
          </a:solidFill>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The Cost of Getting Connected</a:t>
            </a:r>
            <a:endParaRPr lang="en-US" sz="2700" dirty="0"/>
          </a:p>
        </p:txBody>
      </p:sp>
      <p:graphicFrame>
        <p:nvGraphicFramePr>
          <p:cNvPr id="5" name="Table 4"/>
          <p:cNvGraphicFramePr>
            <a:graphicFrameLocks noGrp="1"/>
          </p:cNvGraphicFramePr>
          <p:nvPr>
            <p:extLst>
              <p:ext uri="{D42A27DB-BD31-4B8C-83A1-F6EECF244321}">
                <p14:modId xmlns:p14="http://schemas.microsoft.com/office/powerpoint/2010/main" val="2877191648"/>
              </p:ext>
            </p:extLst>
          </p:nvPr>
        </p:nvGraphicFramePr>
        <p:xfrm>
          <a:off x="178633" y="3671261"/>
          <a:ext cx="8508166" cy="595939"/>
        </p:xfrm>
        <a:graphic>
          <a:graphicData uri="http://schemas.openxmlformats.org/drawingml/2006/table">
            <a:tbl>
              <a:tblPr firstRow="1" firstCol="1" bandRow="1"/>
              <a:tblGrid>
                <a:gridCol w="1878767"/>
                <a:gridCol w="6629399"/>
              </a:tblGrid>
              <a:tr h="442316">
                <a:tc>
                  <a:txBody>
                    <a:bodyPr/>
                    <a:lstStyle/>
                    <a:p>
                      <a:pPr marL="0" marR="0" algn="l">
                        <a:lnSpc>
                          <a:spcPct val="107000"/>
                        </a:lnSpc>
                        <a:spcBef>
                          <a:spcPts val="0"/>
                        </a:spcBef>
                        <a:spcAft>
                          <a:spcPts val="800"/>
                        </a:spcAft>
                      </a:pPr>
                      <a:r>
                        <a:rPr lang="en-US" sz="18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Poor pay more</a:t>
                      </a:r>
                      <a:endPar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marL="0" marR="0" algn="l">
                        <a:lnSpc>
                          <a:spcPct val="107000"/>
                        </a:lnSpc>
                        <a:spcBef>
                          <a:spcPts val="0"/>
                        </a:spcBef>
                        <a:spcAft>
                          <a:spcPts val="80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Rural/poor HH connection</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 fees are on average higher than wealthy HH</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316584643"/>
              </p:ext>
            </p:extLst>
          </p:nvPr>
        </p:nvGraphicFramePr>
        <p:xfrm>
          <a:off x="178633" y="4433261"/>
          <a:ext cx="8508166" cy="595939"/>
        </p:xfrm>
        <a:graphic>
          <a:graphicData uri="http://schemas.openxmlformats.org/drawingml/2006/table">
            <a:tbl>
              <a:tblPr firstRow="1" firstCol="1" bandRow="1"/>
              <a:tblGrid>
                <a:gridCol w="1878767"/>
                <a:gridCol w="6629399"/>
              </a:tblGrid>
              <a:tr h="451855">
                <a:tc>
                  <a:txBody>
                    <a:bodyPr/>
                    <a:lstStyle/>
                    <a:p>
                      <a:pPr marL="0" marR="0" algn="l">
                        <a:lnSpc>
                          <a:spcPct val="107000"/>
                        </a:lnSpc>
                        <a:spcBef>
                          <a:spcPts val="0"/>
                        </a:spcBef>
                        <a:spcAft>
                          <a:spcPts val="800"/>
                        </a:spcAft>
                      </a:pPr>
                      <a:r>
                        <a:rPr lang="en-US" sz="18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Poorest</a:t>
                      </a:r>
                      <a:r>
                        <a:rPr lang="en-US" sz="1800" b="1" baseline="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cannot pay</a:t>
                      </a:r>
                      <a:endPar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marL="0" marR="0" algn="l">
                        <a:lnSpc>
                          <a:spcPct val="107000"/>
                        </a:lnSpc>
                        <a:spcBef>
                          <a:spcPts val="0"/>
                        </a:spcBef>
                        <a:spcAft>
                          <a:spcPts val="80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Poorest could not afford to pay </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for minimal lighting (use candles)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882890976"/>
              </p:ext>
            </p:extLst>
          </p:nvPr>
        </p:nvGraphicFramePr>
        <p:xfrm>
          <a:off x="178632" y="2943015"/>
          <a:ext cx="8508167" cy="595939"/>
        </p:xfrm>
        <a:graphic>
          <a:graphicData uri="http://schemas.openxmlformats.org/drawingml/2006/table">
            <a:tbl>
              <a:tblPr firstRow="1" firstCol="1" bandRow="1"/>
              <a:tblGrid>
                <a:gridCol w="1878768"/>
                <a:gridCol w="6629399"/>
              </a:tblGrid>
              <a:tr h="424537">
                <a:tc>
                  <a:txBody>
                    <a:bodyPr/>
                    <a:lstStyle/>
                    <a:p>
                      <a:pPr marL="0" marR="0" algn="l">
                        <a:lnSpc>
                          <a:spcPct val="107000"/>
                        </a:lnSpc>
                        <a:spcBef>
                          <a:spcPts val="0"/>
                        </a:spcBef>
                        <a:spcAft>
                          <a:spcPts val="800"/>
                        </a:spcAft>
                      </a:pPr>
                      <a:r>
                        <a:rPr lang="en-US" sz="18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Seasonal Ability</a:t>
                      </a:r>
                      <a:endPar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marL="0" marR="0" algn="l">
                        <a:lnSpc>
                          <a:spcPct val="107000"/>
                        </a:lnSpc>
                        <a:spcBef>
                          <a:spcPts val="0"/>
                        </a:spcBef>
                        <a:spcAft>
                          <a:spcPts val="80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Rural HHs have</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 more income availability during harvest season, livestock sales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r>
            </a:tbl>
          </a:graphicData>
        </a:graphic>
      </p:graphicFrame>
      <p:sp>
        <p:nvSpPr>
          <p:cNvPr id="16" name="TextBox 15"/>
          <p:cNvSpPr txBox="1"/>
          <p:nvPr/>
        </p:nvSpPr>
        <p:spPr>
          <a:xfrm>
            <a:off x="173906" y="2452061"/>
            <a:ext cx="8525092" cy="400110"/>
          </a:xfrm>
          <a:prstGeom prst="rect">
            <a:avLst/>
          </a:prstGeom>
          <a:noFill/>
        </p:spPr>
        <p:txBody>
          <a:bodyPr wrap="square" rtlCol="0">
            <a:spAutoFit/>
          </a:bodyPr>
          <a:lstStyle/>
          <a:p>
            <a:pPr algn="ctr"/>
            <a:r>
              <a:rPr lang="en-US" sz="2000" b="1" dirty="0" smtClean="0"/>
              <a:t>High up-front costs for rural households</a:t>
            </a:r>
            <a:endParaRPr lang="en-US" sz="2000" b="1" dirty="0"/>
          </a:p>
        </p:txBody>
      </p:sp>
      <p:graphicFrame>
        <p:nvGraphicFramePr>
          <p:cNvPr id="21" name="Table 20"/>
          <p:cNvGraphicFramePr>
            <a:graphicFrameLocks noGrp="1"/>
          </p:cNvGraphicFramePr>
          <p:nvPr>
            <p:extLst>
              <p:ext uri="{D42A27DB-BD31-4B8C-83A1-F6EECF244321}">
                <p14:modId xmlns:p14="http://schemas.microsoft.com/office/powerpoint/2010/main" val="1805330383"/>
              </p:ext>
            </p:extLst>
          </p:nvPr>
        </p:nvGraphicFramePr>
        <p:xfrm>
          <a:off x="173906" y="993847"/>
          <a:ext cx="8512894" cy="987353"/>
        </p:xfrm>
        <a:graphic>
          <a:graphicData uri="http://schemas.openxmlformats.org/drawingml/2006/table">
            <a:tbl>
              <a:tblPr firstRow="1" firstCol="1" bandRow="1"/>
              <a:tblGrid>
                <a:gridCol w="2095482"/>
                <a:gridCol w="6417412"/>
              </a:tblGrid>
              <a:tr h="517311">
                <a:tc>
                  <a:txBody>
                    <a:bodyPr/>
                    <a:lstStyle/>
                    <a:p>
                      <a:pPr marL="0" marR="0" algn="l">
                        <a:lnSpc>
                          <a:spcPct val="107000"/>
                        </a:lnSpc>
                        <a:spcBef>
                          <a:spcPts val="0"/>
                        </a:spcBef>
                        <a:spcAft>
                          <a:spcPts val="800"/>
                        </a:spcAft>
                      </a:pPr>
                      <a:r>
                        <a:rPr lang="en-US" sz="20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Variable connectivity </a:t>
                      </a:r>
                      <a:endPar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marL="0" marR="0" algn="l">
                        <a:lnSpc>
                          <a:spcPct val="107000"/>
                        </a:lnSpc>
                        <a:spcBef>
                          <a:spcPts val="0"/>
                        </a:spcBef>
                        <a:spcAft>
                          <a:spcPts val="800"/>
                        </a:spcAft>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77% urban HH and 10 % rural HH grid connected, high variability for the rest </a:t>
                      </a:r>
                      <a:r>
                        <a:rPr lang="en-US" sz="2000" baseline="0" dirty="0" smtClean="0">
                          <a:effectLst/>
                          <a:latin typeface="Calibri" panose="020F0502020204030204" pitchFamily="34" charset="0"/>
                          <a:ea typeface="Calibri" panose="020F0502020204030204" pitchFamily="34" charset="0"/>
                          <a:cs typeface="Times New Roman" panose="02020603050405020304" pitchFamily="18" charset="0"/>
                        </a:rPr>
                        <a:t>(diesel gen set, candle only, batteries, solar </a:t>
                      </a:r>
                      <a:r>
                        <a:rPr lang="en-US" sz="2000" baseline="0" dirty="0" err="1" smtClean="0">
                          <a:effectLst/>
                          <a:latin typeface="Calibri" panose="020F0502020204030204" pitchFamily="34" charset="0"/>
                          <a:ea typeface="Calibri" panose="020F0502020204030204" pitchFamily="34" charset="0"/>
                          <a:cs typeface="Times New Roman" panose="02020603050405020304" pitchFamily="18" charset="0"/>
                        </a:rPr>
                        <a:t>pv</a:t>
                      </a:r>
                      <a:r>
                        <a:rPr lang="en-US" sz="2000" baseline="0"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r>
            </a:tbl>
          </a:graphicData>
        </a:graphic>
      </p:graphicFrame>
    </p:spTree>
    <p:extLst>
      <p:ext uri="{BB962C8B-B14F-4D97-AF65-F5344CB8AC3E}">
        <p14:creationId xmlns:p14="http://schemas.microsoft.com/office/powerpoint/2010/main" val="2180796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nvPicPr>
        <p:blipFill>
          <a:blip r:embed="rId2"/>
          <a:stretch>
            <a:fillRect/>
          </a:stretch>
        </p:blipFill>
        <p:spPr>
          <a:xfrm>
            <a:off x="228600" y="0"/>
            <a:ext cx="8763000" cy="6824031"/>
          </a:xfrm>
          <a:prstGeom prst="rect">
            <a:avLst/>
          </a:prstGeom>
        </p:spPr>
      </p:pic>
      <p:graphicFrame>
        <p:nvGraphicFramePr>
          <p:cNvPr id="5" name="Chart 4"/>
          <p:cNvGraphicFramePr>
            <a:graphicFrameLocks/>
          </p:cNvGraphicFramePr>
          <p:nvPr>
            <p:extLst>
              <p:ext uri="{D42A27DB-BD31-4B8C-83A1-F6EECF244321}">
                <p14:modId xmlns:p14="http://schemas.microsoft.com/office/powerpoint/2010/main" val="2023516505"/>
              </p:ext>
            </p:extLst>
          </p:nvPr>
        </p:nvGraphicFramePr>
        <p:xfrm>
          <a:off x="4800600" y="706915"/>
          <a:ext cx="3733800" cy="2971800"/>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1981200" y="76200"/>
            <a:ext cx="51054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a:xfrm>
            <a:off x="0" y="112923"/>
            <a:ext cx="9144000" cy="420477"/>
          </a:xfrm>
          <a:prstGeom prst="rect">
            <a:avLst/>
          </a:prstGeom>
          <a:solidFill>
            <a:schemeClr val="accent1">
              <a:alpha val="29000"/>
            </a:schemeClr>
          </a:solidFill>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Connection Charges and National Electrification Rates</a:t>
            </a:r>
            <a:endParaRPr lang="en-US" sz="2700" dirty="0"/>
          </a:p>
        </p:txBody>
      </p:sp>
      <p:sp>
        <p:nvSpPr>
          <p:cNvPr id="9" name="TextBox 8"/>
          <p:cNvSpPr txBox="1"/>
          <p:nvPr/>
        </p:nvSpPr>
        <p:spPr>
          <a:xfrm>
            <a:off x="228600" y="6487945"/>
            <a:ext cx="2971800" cy="276999"/>
          </a:xfrm>
          <a:prstGeom prst="rect">
            <a:avLst/>
          </a:prstGeom>
          <a:noFill/>
        </p:spPr>
        <p:txBody>
          <a:bodyPr wrap="square" rtlCol="0">
            <a:spAutoFit/>
          </a:bodyPr>
          <a:lstStyle/>
          <a:p>
            <a:r>
              <a:rPr lang="en-US" sz="1200" b="1" dirty="0" err="1" smtClean="0"/>
              <a:t>Golumbeanu</a:t>
            </a:r>
            <a:r>
              <a:rPr lang="en-US" sz="1200" b="1" dirty="0" smtClean="0"/>
              <a:t> &amp; Barnes 2013:7 World Bank</a:t>
            </a:r>
            <a:endParaRPr lang="en-US" sz="1200" b="1" dirty="0"/>
          </a:p>
        </p:txBody>
      </p:sp>
    </p:spTree>
    <p:extLst>
      <p:ext uri="{BB962C8B-B14F-4D97-AF65-F5344CB8AC3E}">
        <p14:creationId xmlns:p14="http://schemas.microsoft.com/office/powerpoint/2010/main" val="3678255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20477"/>
          </a:xfrm>
          <a:prstGeom prst="rect">
            <a:avLst/>
          </a:prstGeom>
          <a:solidFill>
            <a:schemeClr val="accent1">
              <a:alpha val="29000"/>
            </a:schemeClr>
          </a:solidFill>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Impact of Tariff Increases</a:t>
            </a:r>
            <a:endParaRPr lang="en-US" sz="2700" dirty="0"/>
          </a:p>
        </p:txBody>
      </p:sp>
      <p:graphicFrame>
        <p:nvGraphicFramePr>
          <p:cNvPr id="6" name="Table 5"/>
          <p:cNvGraphicFramePr>
            <a:graphicFrameLocks noGrp="1"/>
          </p:cNvGraphicFramePr>
          <p:nvPr>
            <p:extLst>
              <p:ext uri="{D42A27DB-BD31-4B8C-83A1-F6EECF244321}">
                <p14:modId xmlns:p14="http://schemas.microsoft.com/office/powerpoint/2010/main" val="4059250001"/>
              </p:ext>
            </p:extLst>
          </p:nvPr>
        </p:nvGraphicFramePr>
        <p:xfrm>
          <a:off x="365392" y="1371600"/>
          <a:ext cx="8297535" cy="791363"/>
        </p:xfrm>
        <a:graphic>
          <a:graphicData uri="http://schemas.openxmlformats.org/drawingml/2006/table">
            <a:tbl>
              <a:tblPr firstRow="1" firstCol="1" bandRow="1"/>
              <a:tblGrid>
                <a:gridCol w="2222745"/>
                <a:gridCol w="6074790"/>
              </a:tblGrid>
              <a:tr h="791363">
                <a:tc>
                  <a:txBody>
                    <a:bodyPr/>
                    <a:lstStyle/>
                    <a:p>
                      <a:pPr marL="0" marR="0" algn="l">
                        <a:lnSpc>
                          <a:spcPct val="107000"/>
                        </a:lnSpc>
                        <a:spcBef>
                          <a:spcPts val="0"/>
                        </a:spcBef>
                        <a:spcAft>
                          <a:spcPts val="800"/>
                        </a:spcAft>
                      </a:pPr>
                      <a:r>
                        <a:rPr lang="en-US" sz="18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Tariff Concerns</a:t>
                      </a:r>
                      <a:endPar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marL="0" marR="0" algn="l">
                        <a:lnSpc>
                          <a:spcPct val="107000"/>
                        </a:lnSpc>
                        <a:spcBef>
                          <a:spcPts val="0"/>
                        </a:spcBef>
                        <a:spcAft>
                          <a:spcPts val="80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Quality, reliability, affects</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 on high urban use</a:t>
                      </a: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 (middle and high</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 income, </a:t>
                      </a: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SMEs), costs more for</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 back-up during blackouts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2871450405"/>
              </p:ext>
            </p:extLst>
          </p:nvPr>
        </p:nvGraphicFramePr>
        <p:xfrm>
          <a:off x="365392" y="2286000"/>
          <a:ext cx="8297535" cy="2229398"/>
        </p:xfrm>
        <a:graphic>
          <a:graphicData uri="http://schemas.openxmlformats.org/drawingml/2006/table">
            <a:tbl>
              <a:tblPr firstRow="1" firstCol="1" bandRow="1"/>
              <a:tblGrid>
                <a:gridCol w="2607464"/>
                <a:gridCol w="5690071"/>
              </a:tblGrid>
              <a:tr h="480632">
                <a:tc gridSpan="2">
                  <a:txBody>
                    <a:bodyPr/>
                    <a:lstStyle/>
                    <a:p>
                      <a:pPr marL="0" marR="0" algn="ctr">
                        <a:lnSpc>
                          <a:spcPct val="107000"/>
                        </a:lnSpc>
                        <a:spcBef>
                          <a:spcPts val="0"/>
                        </a:spcBef>
                        <a:spcAft>
                          <a:spcPts val="800"/>
                        </a:spcAft>
                      </a:pPr>
                      <a:r>
                        <a:rPr lang="en-US" sz="18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Example: service quality improvement in Mandalay</a:t>
                      </a:r>
                      <a:endParaRPr lang="en-US"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hMerge="1">
                  <a:txBody>
                    <a:bodyPr/>
                    <a:lstStyle/>
                    <a:p>
                      <a:pPr marL="0" marR="0" algn="l">
                        <a:lnSpc>
                          <a:spcPct val="107000"/>
                        </a:lnSpc>
                        <a:spcBef>
                          <a:spcPts val="0"/>
                        </a:spcBef>
                        <a:spcAft>
                          <a:spcPts val="800"/>
                        </a:spcAft>
                      </a:pP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r>
              <a:tr h="480632">
                <a:tc>
                  <a:txBody>
                    <a:bodyPr/>
                    <a:lstStyle/>
                    <a:p>
                      <a:pPr marL="0" marR="0" algn="l">
                        <a:lnSpc>
                          <a:spcPct val="107000"/>
                        </a:lnSpc>
                        <a:spcBef>
                          <a:spcPts val="0"/>
                        </a:spcBef>
                        <a:spcAft>
                          <a:spcPts val="800"/>
                        </a:spcAft>
                      </a:pPr>
                      <a:r>
                        <a:rPr lang="en-US" sz="18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Public-Private</a:t>
                      </a:r>
                      <a:endParaRPr lang="en-US"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marL="0" marR="0" algn="l">
                        <a:lnSpc>
                          <a:spcPct val="107000"/>
                        </a:lnSpc>
                        <a:spcBef>
                          <a:spcPts val="0"/>
                        </a:spcBef>
                        <a:spcAft>
                          <a:spcPts val="80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Regional DESE</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 partnered with private companies since 2012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r>
              <a:tr h="480632">
                <a:tc>
                  <a:txBody>
                    <a:bodyPr/>
                    <a:lstStyle/>
                    <a:p>
                      <a:pPr marL="0" marR="0" algn="l">
                        <a:lnSpc>
                          <a:spcPct val="107000"/>
                        </a:lnSpc>
                        <a:spcBef>
                          <a:spcPts val="0"/>
                        </a:spcBef>
                        <a:spcAft>
                          <a:spcPts val="800"/>
                        </a:spcAft>
                      </a:pPr>
                      <a:r>
                        <a:rPr lang="en-US" sz="18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New </a:t>
                      </a:r>
                      <a:r>
                        <a:rPr lang="en-US" sz="18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equipment and reliability:</a:t>
                      </a:r>
                      <a:endParaRPr lang="en-US"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marL="0" marR="0" indent="0" algn="l" defTabSz="914400" rtl="0" eaLnBrk="1" fontAlgn="auto" latinLnBrk="0" hangingPunct="1">
                        <a:lnSpc>
                          <a:spcPct val="107000"/>
                        </a:lnSpc>
                        <a:spcBef>
                          <a:spcPts val="0"/>
                        </a:spcBef>
                        <a:spcAft>
                          <a:spcPts val="800"/>
                        </a:spcAft>
                        <a:buClrTx/>
                        <a:buSzTx/>
                        <a:buFontTx/>
                        <a:buNone/>
                        <a:tabLst/>
                        <a:defRPr/>
                      </a:pP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HHs noticed replacement of old analogue with new digital </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meters, </a:t>
                      </a: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Less blackouts,</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 voltage variation, improved capacity</a:t>
                      </a:r>
                      <a:endParaRPr lang="en-US" sz="18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r>
              <a:tr h="480632">
                <a:tc>
                  <a:txBody>
                    <a:bodyPr/>
                    <a:lstStyle/>
                    <a:p>
                      <a:pPr marL="0" marR="0" algn="l">
                        <a:lnSpc>
                          <a:spcPct val="107000"/>
                        </a:lnSpc>
                        <a:spcBef>
                          <a:spcPts val="0"/>
                        </a:spcBef>
                        <a:spcAft>
                          <a:spcPts val="800"/>
                        </a:spcAft>
                      </a:pPr>
                      <a:r>
                        <a:rPr lang="en-US" sz="18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Reaction</a:t>
                      </a:r>
                      <a:r>
                        <a:rPr lang="en-US" sz="1800" b="1" baseline="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to tariff increases</a:t>
                      </a:r>
                      <a:endParaRPr lang="en-US"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marL="0" marR="0" algn="l">
                        <a:lnSpc>
                          <a:spcPct val="107000"/>
                        </a:lnSpc>
                        <a:spcBef>
                          <a:spcPts val="0"/>
                        </a:spcBef>
                        <a:spcAft>
                          <a:spcPts val="800"/>
                        </a:spcAft>
                      </a:pPr>
                      <a:r>
                        <a:rPr lang="en-US" sz="1800" b="1" dirty="0" smtClean="0">
                          <a:effectLst/>
                          <a:latin typeface="Calibri" panose="020F0502020204030204" pitchFamily="34" charset="0"/>
                          <a:ea typeface="Calibri" panose="020F0502020204030204" pitchFamily="34" charset="0"/>
                          <a:cs typeface="Times New Roman" panose="02020603050405020304" pitchFamily="18" charset="0"/>
                        </a:rPr>
                        <a:t>Reduce concern about increases by demonstrating improved service</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778332305"/>
              </p:ext>
            </p:extLst>
          </p:nvPr>
        </p:nvGraphicFramePr>
        <p:xfrm>
          <a:off x="365393" y="533400"/>
          <a:ext cx="8297534" cy="777133"/>
        </p:xfrm>
        <a:graphic>
          <a:graphicData uri="http://schemas.openxmlformats.org/drawingml/2006/table">
            <a:tbl>
              <a:tblPr firstRow="1" firstCol="1" bandRow="1"/>
              <a:tblGrid>
                <a:gridCol w="2222745"/>
                <a:gridCol w="6074789"/>
              </a:tblGrid>
              <a:tr h="777133">
                <a:tc>
                  <a:txBody>
                    <a:bodyPr/>
                    <a:lstStyle/>
                    <a:p>
                      <a:pPr marL="0" marR="0" algn="l">
                        <a:lnSpc>
                          <a:spcPct val="107000"/>
                        </a:lnSpc>
                        <a:spcBef>
                          <a:spcPts val="0"/>
                        </a:spcBef>
                        <a:spcAft>
                          <a:spcPts val="800"/>
                        </a:spcAft>
                      </a:pPr>
                      <a:r>
                        <a:rPr lang="en-US" sz="18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Low impact</a:t>
                      </a:r>
                      <a:r>
                        <a:rPr lang="en-US" sz="1800" b="1" baseline="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on poor</a:t>
                      </a:r>
                      <a:endPar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marL="0" marR="0" algn="l">
                        <a:lnSpc>
                          <a:spcPct val="107000"/>
                        </a:lnSpc>
                        <a:spcBef>
                          <a:spcPts val="0"/>
                        </a:spcBef>
                        <a:spcAft>
                          <a:spcPts val="80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Existing users very little electricity (below 100 kwh lifeline) and</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 new users already </a:t>
                      </a: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pay more on private sources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778359306"/>
              </p:ext>
            </p:extLst>
          </p:nvPr>
        </p:nvGraphicFramePr>
        <p:xfrm>
          <a:off x="377330" y="4648200"/>
          <a:ext cx="8297535" cy="791363"/>
        </p:xfrm>
        <a:graphic>
          <a:graphicData uri="http://schemas.openxmlformats.org/drawingml/2006/table">
            <a:tbl>
              <a:tblPr firstRow="1" firstCol="1" bandRow="1"/>
              <a:tblGrid>
                <a:gridCol w="2222745"/>
                <a:gridCol w="6074790"/>
              </a:tblGrid>
              <a:tr h="791363">
                <a:tc>
                  <a:txBody>
                    <a:bodyPr/>
                    <a:lstStyle/>
                    <a:p>
                      <a:pPr marL="0" marR="0" algn="l">
                        <a:lnSpc>
                          <a:spcPct val="107000"/>
                        </a:lnSpc>
                        <a:spcBef>
                          <a:spcPts val="0"/>
                        </a:spcBef>
                        <a:spcAft>
                          <a:spcPts val="800"/>
                        </a:spcAft>
                      </a:pPr>
                      <a:r>
                        <a:rPr lang="en-US" sz="18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Willingness to pay</a:t>
                      </a:r>
                      <a:endPar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marL="0" marR="0" algn="l">
                        <a:lnSpc>
                          <a:spcPct val="107000"/>
                        </a:lnSpc>
                        <a:spcBef>
                          <a:spcPts val="0"/>
                        </a:spcBef>
                        <a:spcAft>
                          <a:spcPts val="80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Demonstrated in use</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 of more expensive private suppliers when grid unavailable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794280613"/>
              </p:ext>
            </p:extLst>
          </p:nvPr>
        </p:nvGraphicFramePr>
        <p:xfrm>
          <a:off x="365395" y="5486400"/>
          <a:ext cx="8321405" cy="1106225"/>
        </p:xfrm>
        <a:graphic>
          <a:graphicData uri="http://schemas.openxmlformats.org/drawingml/2006/table">
            <a:tbl>
              <a:tblPr firstRow="1" firstCol="1" bandRow="1"/>
              <a:tblGrid>
                <a:gridCol w="2061631"/>
                <a:gridCol w="6259774"/>
              </a:tblGrid>
              <a:tr h="763091">
                <a:tc>
                  <a:txBody>
                    <a:bodyPr/>
                    <a:lstStyle/>
                    <a:p>
                      <a:pPr marL="0" marR="0" algn="l">
                        <a:lnSpc>
                          <a:spcPct val="107000"/>
                        </a:lnSpc>
                        <a:spcBef>
                          <a:spcPts val="0"/>
                        </a:spcBef>
                        <a:spcAft>
                          <a:spcPts val="800"/>
                        </a:spcAft>
                      </a:pPr>
                      <a:r>
                        <a:rPr lang="en-US" sz="1800" b="1" dirty="0" smtClean="0">
                          <a:solidFill>
                            <a:schemeClr val="bg1"/>
                          </a:solidFill>
                          <a:effectLst/>
                          <a:latin typeface="+mn-lt"/>
                          <a:ea typeface="Calibri" panose="020F0502020204030204" pitchFamily="34" charset="0"/>
                          <a:cs typeface="Times New Roman" panose="02020603050405020304" pitchFamily="18" charset="0"/>
                        </a:rPr>
                        <a:t>Private Suppliers</a:t>
                      </a:r>
                      <a:r>
                        <a:rPr lang="en-US" sz="1800" b="1" baseline="0" dirty="0" smtClean="0">
                          <a:solidFill>
                            <a:schemeClr val="bg1"/>
                          </a:solidFill>
                          <a:effectLst/>
                          <a:latin typeface="+mn-lt"/>
                          <a:ea typeface="Calibri" panose="020F0502020204030204" pitchFamily="34" charset="0"/>
                          <a:cs typeface="Times New Roman" panose="02020603050405020304" pitchFamily="18" charset="0"/>
                        </a:rPr>
                        <a:t> more expensive, less reliable</a:t>
                      </a:r>
                      <a:endParaRPr lang="en-US" sz="1800" dirty="0">
                        <a:solidFill>
                          <a:schemeClr val="bg1"/>
                        </a:solidFill>
                        <a:effectLst/>
                        <a:latin typeface="+mn-lt"/>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r>
                        <a:rPr lang="en-US" sz="1800" baseline="0" dirty="0" smtClean="0">
                          <a:effectLst/>
                          <a:latin typeface="+mn-lt"/>
                          <a:ea typeface="Calibri" panose="020F0502020204030204" pitchFamily="34" charset="0"/>
                          <a:cs typeface="Times New Roman" panose="02020603050405020304" pitchFamily="18" charset="0"/>
                        </a:rPr>
                        <a:t>Average 2.2% of HH expenditure (Grid only 1.4</a:t>
                      </a:r>
                      <a:r>
                        <a:rPr lang="en-US" sz="1800" baseline="0" dirty="0" smtClean="0">
                          <a:effectLst/>
                          <a:latin typeface="+mn-lt"/>
                          <a:ea typeface="Calibri" panose="020F0502020204030204" pitchFamily="34" charset="0"/>
                          <a:cs typeface="Times New Roman" panose="02020603050405020304" pitchFamily="18" charset="0"/>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ea typeface="Calibri" panose="020F0502020204030204" pitchFamily="34" charset="0"/>
                          <a:cs typeface="Times New Roman" panose="02020603050405020304" pitchFamily="18" charset="0"/>
                        </a:rPr>
                        <a:t>Fluctuating diesel prices impacting SME productivity.</a:t>
                      </a:r>
                      <a:r>
                        <a:rPr lang="en-US" sz="1800" dirty="0" smtClean="0"/>
                        <a:t> </a:t>
                      </a:r>
                      <a:endParaRPr lang="en-US" sz="1800" baseline="0" dirty="0" smtClean="0">
                        <a:effectLst/>
                        <a:latin typeface="+mn-lt"/>
                        <a:ea typeface="Calibri" panose="020F0502020204030204" pitchFamily="34" charset="0"/>
                        <a:cs typeface="Times New Roman" panose="02020603050405020304" pitchFamily="18" charset="0"/>
                      </a:endParaRPr>
                    </a:p>
                    <a:p>
                      <a:r>
                        <a:rPr lang="en-US" sz="1800" kern="1200" dirty="0" smtClean="0">
                          <a:solidFill>
                            <a:schemeClr val="tx1"/>
                          </a:solidFill>
                          <a:effectLst/>
                          <a:latin typeface="+mn-lt"/>
                          <a:ea typeface="+mn-ea"/>
                          <a:cs typeface="+mn-cs"/>
                        </a:rPr>
                        <a:t>40w TV</a:t>
                      </a:r>
                      <a:r>
                        <a:rPr lang="en-US" sz="1800" kern="1200" baseline="0" dirty="0" smtClean="0">
                          <a:solidFill>
                            <a:schemeClr val="tx1"/>
                          </a:solidFill>
                          <a:effectLst/>
                          <a:latin typeface="+mn-lt"/>
                          <a:ea typeface="+mn-ea"/>
                          <a:cs typeface="+mn-cs"/>
                        </a:rPr>
                        <a:t> costs 3,000 Kyats for </a:t>
                      </a:r>
                      <a:r>
                        <a:rPr lang="en-US" sz="1800" kern="1200" dirty="0" smtClean="0">
                          <a:solidFill>
                            <a:schemeClr val="tx1"/>
                          </a:solidFill>
                          <a:effectLst/>
                          <a:latin typeface="+mn-lt"/>
                          <a:ea typeface="+mn-ea"/>
                          <a:cs typeface="+mn-cs"/>
                        </a:rPr>
                        <a:t>3 </a:t>
                      </a:r>
                      <a:r>
                        <a:rPr lang="en-US" sz="1800" kern="1200" dirty="0" err="1" smtClean="0">
                          <a:solidFill>
                            <a:schemeClr val="tx1"/>
                          </a:solidFill>
                          <a:effectLst/>
                          <a:latin typeface="+mn-lt"/>
                          <a:ea typeface="+mn-ea"/>
                          <a:cs typeface="+mn-cs"/>
                        </a:rPr>
                        <a:t>hrs</a:t>
                      </a:r>
                      <a:r>
                        <a:rPr lang="en-US" sz="1800" kern="1200" baseline="0" dirty="0" smtClean="0">
                          <a:solidFill>
                            <a:schemeClr val="tx1"/>
                          </a:solidFill>
                          <a:effectLst/>
                          <a:latin typeface="+mn-lt"/>
                          <a:ea typeface="+mn-ea"/>
                          <a:cs typeface="+mn-cs"/>
                        </a:rPr>
                        <a:t> on diesel Gen </a:t>
                      </a:r>
                      <a:r>
                        <a:rPr lang="en-US" sz="1800" kern="1200" baseline="0" dirty="0" smtClean="0">
                          <a:solidFill>
                            <a:schemeClr val="tx1"/>
                          </a:solidFill>
                          <a:effectLst/>
                          <a:latin typeface="+mn-lt"/>
                          <a:ea typeface="+mn-ea"/>
                          <a:cs typeface="+mn-cs"/>
                        </a:rPr>
                        <a:t>Set but only</a:t>
                      </a:r>
                      <a:r>
                        <a:rPr lang="en-US" sz="1800" kern="1200" dirty="0" smtClean="0">
                          <a:solidFill>
                            <a:schemeClr val="tx1"/>
                          </a:solidFill>
                          <a:effectLst/>
                          <a:latin typeface="+mn-lt"/>
                          <a:ea typeface="+mn-ea"/>
                          <a:cs typeface="+mn-cs"/>
                        </a:rPr>
                        <a:t> </a:t>
                      </a:r>
                      <a:r>
                        <a:rPr lang="en-US" sz="1800" kern="1200" baseline="0" dirty="0" smtClean="0">
                          <a:solidFill>
                            <a:schemeClr val="tx1"/>
                          </a:solidFill>
                          <a:effectLst/>
                          <a:latin typeface="+mn-lt"/>
                          <a:ea typeface="+mn-ea"/>
                          <a:cs typeface="+mn-cs"/>
                        </a:rPr>
                        <a:t>126 kyats at 35 </a:t>
                      </a:r>
                      <a:r>
                        <a:rPr lang="en-US" sz="1800" kern="1200" baseline="0" dirty="0" smtClean="0">
                          <a:solidFill>
                            <a:schemeClr val="tx1"/>
                          </a:solidFill>
                          <a:effectLst/>
                          <a:latin typeface="+mn-lt"/>
                          <a:ea typeface="+mn-ea"/>
                          <a:cs typeface="+mn-cs"/>
                        </a:rPr>
                        <a:t>kyat/kwh </a:t>
                      </a:r>
                      <a:r>
                        <a:rPr lang="en-US" sz="1800" kern="1200" baseline="0" dirty="0" smtClean="0">
                          <a:solidFill>
                            <a:schemeClr val="tx1"/>
                          </a:solidFill>
                          <a:effectLst/>
                          <a:latin typeface="+mn-lt"/>
                          <a:ea typeface="+mn-ea"/>
                          <a:cs typeface="+mn-cs"/>
                        </a:rPr>
                        <a:t>for 3 </a:t>
                      </a:r>
                      <a:r>
                        <a:rPr lang="en-US" sz="1800" kern="1200" baseline="0" dirty="0" err="1" smtClean="0">
                          <a:solidFill>
                            <a:schemeClr val="tx1"/>
                          </a:solidFill>
                          <a:effectLst/>
                          <a:latin typeface="+mn-lt"/>
                          <a:ea typeface="+mn-ea"/>
                          <a:cs typeface="+mn-cs"/>
                        </a:rPr>
                        <a:t>hrs</a:t>
                      </a:r>
                      <a:r>
                        <a:rPr lang="en-US" sz="1800" kern="1200" baseline="0" dirty="0" smtClean="0">
                          <a:solidFill>
                            <a:schemeClr val="tx1"/>
                          </a:solidFill>
                          <a:effectLst/>
                          <a:latin typeface="+mn-lt"/>
                          <a:ea typeface="+mn-ea"/>
                          <a:cs typeface="+mn-cs"/>
                        </a:rPr>
                        <a:t> (plus </a:t>
                      </a:r>
                      <a:r>
                        <a:rPr lang="en-US" sz="1800" kern="1200" baseline="0" dirty="0" smtClean="0">
                          <a:solidFill>
                            <a:schemeClr val="tx1"/>
                          </a:solidFill>
                          <a:effectLst/>
                          <a:latin typeface="+mn-lt"/>
                          <a:ea typeface="+mn-ea"/>
                          <a:cs typeface="+mn-cs"/>
                        </a:rPr>
                        <a:t>ability to use for </a:t>
                      </a:r>
                      <a:r>
                        <a:rPr lang="en-US" sz="1800" kern="1200" baseline="0" dirty="0" smtClean="0">
                          <a:solidFill>
                            <a:schemeClr val="tx1"/>
                          </a:solidFill>
                          <a:effectLst/>
                          <a:latin typeface="+mn-lt"/>
                          <a:ea typeface="+mn-ea"/>
                          <a:cs typeface="+mn-cs"/>
                        </a:rPr>
                        <a:t>10-12 hours</a:t>
                      </a:r>
                      <a:r>
                        <a:rPr lang="en-US" sz="1800" kern="1200" baseline="0" dirty="0" smtClean="0">
                          <a:solidFill>
                            <a:schemeClr val="tx1"/>
                          </a:solidFill>
                          <a:effectLst/>
                          <a:latin typeface="+mn-lt"/>
                          <a:ea typeface="+mn-ea"/>
                          <a:cs typeface="+mn-cs"/>
                        </a:rPr>
                        <a:t>)</a:t>
                      </a:r>
                      <a:endParaRPr lang="en-US" sz="1800" kern="1200" baseline="0" dirty="0" smtClean="0">
                        <a:solidFill>
                          <a:schemeClr val="tx1"/>
                        </a:solidFill>
                        <a:effectLst/>
                        <a:latin typeface="+mn-lt"/>
                        <a:ea typeface="+mn-ea"/>
                        <a:cs typeface="+mn-cs"/>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r>
            </a:tbl>
          </a:graphicData>
        </a:graphic>
      </p:graphicFrame>
    </p:spTree>
    <p:extLst>
      <p:ext uri="{BB962C8B-B14F-4D97-AF65-F5344CB8AC3E}">
        <p14:creationId xmlns:p14="http://schemas.microsoft.com/office/powerpoint/2010/main" val="296049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ounded Rectangle 46"/>
          <p:cNvSpPr/>
          <p:nvPr/>
        </p:nvSpPr>
        <p:spPr>
          <a:xfrm>
            <a:off x="152400" y="6048452"/>
            <a:ext cx="3581400" cy="493080"/>
          </a:xfrm>
          <a:prstGeom prst="roundRect">
            <a:avLst/>
          </a:prstGeom>
          <a:solidFill>
            <a:schemeClr val="accent6">
              <a:lumMod val="20000"/>
              <a:lumOff val="8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p:nvSpPr>
        <p:spPr>
          <a:xfrm>
            <a:off x="1662629" y="2679053"/>
            <a:ext cx="1434028" cy="1754324"/>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p:cNvSpPr/>
          <p:nvPr/>
        </p:nvSpPr>
        <p:spPr>
          <a:xfrm>
            <a:off x="3186628" y="2678668"/>
            <a:ext cx="1434029" cy="1754324"/>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ounded Rectangle 43"/>
          <p:cNvSpPr/>
          <p:nvPr/>
        </p:nvSpPr>
        <p:spPr>
          <a:xfrm>
            <a:off x="4738171" y="2678668"/>
            <a:ext cx="1434029" cy="1754324"/>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ounded Rectangle 44"/>
          <p:cNvSpPr/>
          <p:nvPr/>
        </p:nvSpPr>
        <p:spPr>
          <a:xfrm>
            <a:off x="6273765" y="2679053"/>
            <a:ext cx="1422435" cy="1754324"/>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150962" y="2667000"/>
            <a:ext cx="1449237" cy="1754324"/>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ight Arrow 1"/>
          <p:cNvSpPr/>
          <p:nvPr/>
        </p:nvSpPr>
        <p:spPr>
          <a:xfrm>
            <a:off x="7772400" y="253218"/>
            <a:ext cx="1371600" cy="25661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6262171" y="898666"/>
            <a:ext cx="1434029" cy="1291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4738171" y="898932"/>
            <a:ext cx="1434029" cy="12747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3186629" y="892479"/>
            <a:ext cx="1434029" cy="12829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1662629" y="884549"/>
            <a:ext cx="1434029" cy="1289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152400" y="884549"/>
            <a:ext cx="1434029" cy="12930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1628148" y="2741592"/>
            <a:ext cx="1481256" cy="1446550"/>
          </a:xfrm>
          <a:prstGeom prst="rect">
            <a:avLst/>
          </a:prstGeom>
          <a:noFill/>
        </p:spPr>
        <p:txBody>
          <a:bodyPr wrap="square" rtlCol="0">
            <a:spAutoFit/>
          </a:bodyPr>
          <a:lstStyle/>
          <a:p>
            <a:pPr algn="ctr"/>
            <a:r>
              <a:rPr lang="en-US" sz="1400" b="1" dirty="0" smtClean="0"/>
              <a:t>VEC participation: </a:t>
            </a:r>
          </a:p>
          <a:p>
            <a:pPr algn="ctr"/>
            <a:r>
              <a:rPr lang="en-US" sz="1200" dirty="0" smtClean="0"/>
              <a:t>Variable VEC selection process, unclear member roles, lack of public consultation</a:t>
            </a:r>
            <a:endParaRPr lang="en-US" sz="1200" dirty="0"/>
          </a:p>
        </p:txBody>
      </p:sp>
      <p:sp>
        <p:nvSpPr>
          <p:cNvPr id="22" name="TextBox 21"/>
          <p:cNvSpPr txBox="1"/>
          <p:nvPr/>
        </p:nvSpPr>
        <p:spPr>
          <a:xfrm>
            <a:off x="119525" y="2779468"/>
            <a:ext cx="1508623" cy="1261884"/>
          </a:xfrm>
          <a:prstGeom prst="rect">
            <a:avLst/>
          </a:prstGeom>
          <a:noFill/>
        </p:spPr>
        <p:txBody>
          <a:bodyPr wrap="square" rtlCol="0">
            <a:spAutoFit/>
          </a:bodyPr>
          <a:lstStyle/>
          <a:p>
            <a:pPr algn="ctr"/>
            <a:r>
              <a:rPr lang="en-US" sz="1400" b="1" dirty="0"/>
              <a:t>I</a:t>
            </a:r>
            <a:r>
              <a:rPr lang="en-US" sz="1400" b="1" dirty="0" smtClean="0"/>
              <a:t>nterpersonal networks: </a:t>
            </a:r>
          </a:p>
          <a:p>
            <a:pPr algn="ctr"/>
            <a:r>
              <a:rPr lang="en-US" sz="1200" dirty="0" smtClean="0"/>
              <a:t>Levels of </a:t>
            </a:r>
            <a:r>
              <a:rPr lang="en-US" sz="1200" dirty="0"/>
              <a:t>i</a:t>
            </a:r>
            <a:r>
              <a:rPr lang="en-US" sz="1200" dirty="0" smtClean="0"/>
              <a:t>nformation provision, support dependent on leadership networks</a:t>
            </a:r>
            <a:endParaRPr lang="en-US" sz="1200" dirty="0"/>
          </a:p>
        </p:txBody>
      </p:sp>
      <p:sp>
        <p:nvSpPr>
          <p:cNvPr id="24" name="TextBox 23"/>
          <p:cNvSpPr txBox="1"/>
          <p:nvPr/>
        </p:nvSpPr>
        <p:spPr>
          <a:xfrm>
            <a:off x="4777307" y="2720285"/>
            <a:ext cx="1338208" cy="1631216"/>
          </a:xfrm>
          <a:prstGeom prst="rect">
            <a:avLst/>
          </a:prstGeom>
          <a:noFill/>
        </p:spPr>
        <p:txBody>
          <a:bodyPr wrap="square" rtlCol="0">
            <a:spAutoFit/>
          </a:bodyPr>
          <a:lstStyle/>
          <a:p>
            <a:pPr algn="ctr"/>
            <a:r>
              <a:rPr lang="en-US" sz="1400" b="1" dirty="0" smtClean="0"/>
              <a:t>Limited oversight: </a:t>
            </a:r>
          </a:p>
          <a:p>
            <a:pPr algn="ctr"/>
            <a:r>
              <a:rPr lang="en-US" sz="1200" dirty="0" smtClean="0"/>
              <a:t>Irregular inspection</a:t>
            </a:r>
            <a:r>
              <a:rPr lang="en-US" sz="1200" dirty="0"/>
              <a:t> </a:t>
            </a:r>
            <a:r>
              <a:rPr lang="en-US" sz="1200" dirty="0" smtClean="0"/>
              <a:t>leading to poor quality construction, delays, inability to cover repairs</a:t>
            </a:r>
            <a:endParaRPr lang="en-US" sz="1200" dirty="0"/>
          </a:p>
        </p:txBody>
      </p:sp>
      <p:sp>
        <p:nvSpPr>
          <p:cNvPr id="26" name="TextBox 25"/>
          <p:cNvSpPr txBox="1"/>
          <p:nvPr/>
        </p:nvSpPr>
        <p:spPr>
          <a:xfrm>
            <a:off x="3276600" y="2733810"/>
            <a:ext cx="1270141" cy="1631216"/>
          </a:xfrm>
          <a:prstGeom prst="rect">
            <a:avLst/>
          </a:prstGeom>
          <a:noFill/>
        </p:spPr>
        <p:txBody>
          <a:bodyPr wrap="square" rtlCol="0">
            <a:spAutoFit/>
          </a:bodyPr>
          <a:lstStyle/>
          <a:p>
            <a:pPr algn="ctr"/>
            <a:r>
              <a:rPr lang="en-US" sz="1400" b="1" dirty="0" smtClean="0"/>
              <a:t>Discretionary </a:t>
            </a:r>
          </a:p>
          <a:p>
            <a:pPr algn="ctr"/>
            <a:r>
              <a:rPr lang="en-US" sz="1400" b="1" dirty="0" smtClean="0"/>
              <a:t>funding: </a:t>
            </a:r>
          </a:p>
          <a:p>
            <a:pPr algn="ctr"/>
            <a:r>
              <a:rPr lang="en-US" sz="1200" dirty="0"/>
              <a:t>S</a:t>
            </a:r>
            <a:r>
              <a:rPr lang="en-US" sz="1200" dirty="0" smtClean="0"/>
              <a:t>upport from benefactors, high-interest loans, sale of assets to cover costs</a:t>
            </a:r>
            <a:endParaRPr lang="en-US" sz="1200" dirty="0"/>
          </a:p>
        </p:txBody>
      </p:sp>
      <p:sp>
        <p:nvSpPr>
          <p:cNvPr id="28" name="TextBox 27"/>
          <p:cNvSpPr txBox="1"/>
          <p:nvPr/>
        </p:nvSpPr>
        <p:spPr>
          <a:xfrm>
            <a:off x="6350200" y="2733810"/>
            <a:ext cx="1297576" cy="1631216"/>
          </a:xfrm>
          <a:prstGeom prst="rect">
            <a:avLst/>
          </a:prstGeom>
          <a:noFill/>
        </p:spPr>
        <p:txBody>
          <a:bodyPr wrap="square" rtlCol="0">
            <a:spAutoFit/>
          </a:bodyPr>
          <a:lstStyle/>
          <a:p>
            <a:pPr algn="ctr"/>
            <a:r>
              <a:rPr lang="en-US" sz="1400" b="1" dirty="0" smtClean="0"/>
              <a:t>Variable tariffs: </a:t>
            </a:r>
          </a:p>
          <a:p>
            <a:pPr algn="ctr"/>
            <a:r>
              <a:rPr lang="en-US" sz="1200" dirty="0" smtClean="0"/>
              <a:t>Differ from government rates, some maintenance fees, collection fees</a:t>
            </a:r>
            <a:endParaRPr lang="en-US" sz="1200" dirty="0"/>
          </a:p>
        </p:txBody>
      </p:sp>
      <p:sp>
        <p:nvSpPr>
          <p:cNvPr id="8" name="TextBox 7"/>
          <p:cNvSpPr txBox="1"/>
          <p:nvPr/>
        </p:nvSpPr>
        <p:spPr>
          <a:xfrm>
            <a:off x="296997" y="873507"/>
            <a:ext cx="1219200" cy="1138773"/>
          </a:xfrm>
          <a:prstGeom prst="rect">
            <a:avLst/>
          </a:prstGeom>
          <a:noFill/>
        </p:spPr>
        <p:txBody>
          <a:bodyPr wrap="square" rtlCol="0">
            <a:spAutoFit/>
          </a:bodyPr>
          <a:lstStyle/>
          <a:p>
            <a:pPr algn="ctr"/>
            <a:r>
              <a:rPr lang="en-US" sz="1400" b="1" dirty="0" smtClean="0">
                <a:solidFill>
                  <a:schemeClr val="bg1"/>
                </a:solidFill>
              </a:rPr>
              <a:t>Information requested:</a:t>
            </a:r>
          </a:p>
          <a:p>
            <a:pPr algn="ctr"/>
            <a:r>
              <a:rPr lang="en-US" sz="1000" dirty="0" smtClean="0">
                <a:solidFill>
                  <a:schemeClr val="bg1"/>
                </a:solidFill>
              </a:rPr>
              <a:t>Village leadership approaches Township Electricity Department</a:t>
            </a:r>
            <a:endParaRPr lang="en-US" sz="1000" dirty="0">
              <a:solidFill>
                <a:schemeClr val="bg1"/>
              </a:solidFill>
            </a:endParaRPr>
          </a:p>
        </p:txBody>
      </p:sp>
      <p:sp>
        <p:nvSpPr>
          <p:cNvPr id="10" name="TextBox 9"/>
          <p:cNvSpPr txBox="1"/>
          <p:nvPr/>
        </p:nvSpPr>
        <p:spPr>
          <a:xfrm>
            <a:off x="1776929" y="885346"/>
            <a:ext cx="1219200" cy="1261884"/>
          </a:xfrm>
          <a:prstGeom prst="rect">
            <a:avLst/>
          </a:prstGeom>
          <a:noFill/>
        </p:spPr>
        <p:txBody>
          <a:bodyPr wrap="square" rtlCol="0">
            <a:spAutoFit/>
          </a:bodyPr>
          <a:lstStyle/>
          <a:p>
            <a:pPr algn="ctr"/>
            <a:r>
              <a:rPr lang="en-US" sz="1400" b="1" dirty="0" smtClean="0">
                <a:solidFill>
                  <a:schemeClr val="bg1"/>
                </a:solidFill>
              </a:rPr>
              <a:t>Village Electrification Committee (VEC) formed: </a:t>
            </a:r>
            <a:r>
              <a:rPr lang="en-US" sz="1000" dirty="0" smtClean="0">
                <a:solidFill>
                  <a:schemeClr val="bg1"/>
                </a:solidFill>
              </a:rPr>
              <a:t>members selected, proposal developed</a:t>
            </a:r>
            <a:endParaRPr lang="en-US" sz="1000" dirty="0">
              <a:solidFill>
                <a:schemeClr val="bg1"/>
              </a:solidFill>
            </a:endParaRPr>
          </a:p>
        </p:txBody>
      </p:sp>
      <p:sp>
        <p:nvSpPr>
          <p:cNvPr id="12" name="TextBox 11"/>
          <p:cNvSpPr txBox="1"/>
          <p:nvPr/>
        </p:nvSpPr>
        <p:spPr>
          <a:xfrm>
            <a:off x="3316078" y="897192"/>
            <a:ext cx="1219200" cy="1292662"/>
          </a:xfrm>
          <a:prstGeom prst="rect">
            <a:avLst/>
          </a:prstGeom>
          <a:noFill/>
        </p:spPr>
        <p:txBody>
          <a:bodyPr wrap="square" rtlCol="0">
            <a:spAutoFit/>
          </a:bodyPr>
          <a:lstStyle/>
          <a:p>
            <a:pPr algn="ctr"/>
            <a:r>
              <a:rPr lang="en-US" sz="1400" b="1" dirty="0" smtClean="0">
                <a:solidFill>
                  <a:schemeClr val="bg1"/>
                </a:solidFill>
              </a:rPr>
              <a:t>Proposal Review:</a:t>
            </a:r>
          </a:p>
          <a:p>
            <a:pPr algn="ctr"/>
            <a:r>
              <a:rPr lang="en-US" sz="1000" dirty="0" smtClean="0">
                <a:solidFill>
                  <a:schemeClr val="bg1"/>
                </a:solidFill>
              </a:rPr>
              <a:t>Township ED and Regional DESE: Review proposals, designs and cost estimates</a:t>
            </a:r>
            <a:endParaRPr lang="en-US" sz="1000" dirty="0">
              <a:solidFill>
                <a:schemeClr val="bg1"/>
              </a:solidFill>
            </a:endParaRPr>
          </a:p>
        </p:txBody>
      </p:sp>
      <p:sp>
        <p:nvSpPr>
          <p:cNvPr id="14" name="TextBox 13"/>
          <p:cNvSpPr txBox="1"/>
          <p:nvPr/>
        </p:nvSpPr>
        <p:spPr>
          <a:xfrm>
            <a:off x="4804272" y="951270"/>
            <a:ext cx="1219200" cy="1077218"/>
          </a:xfrm>
          <a:prstGeom prst="rect">
            <a:avLst/>
          </a:prstGeom>
          <a:noFill/>
        </p:spPr>
        <p:txBody>
          <a:bodyPr wrap="square" rtlCol="0">
            <a:spAutoFit/>
          </a:bodyPr>
          <a:lstStyle/>
          <a:p>
            <a:pPr algn="ctr"/>
            <a:r>
              <a:rPr lang="en-US" sz="1400" b="1" dirty="0" smtClean="0">
                <a:solidFill>
                  <a:schemeClr val="bg1"/>
                </a:solidFill>
              </a:rPr>
              <a:t>Construction: </a:t>
            </a:r>
          </a:p>
          <a:p>
            <a:pPr algn="ctr"/>
            <a:r>
              <a:rPr lang="en-US" sz="1000" dirty="0" smtClean="0">
                <a:solidFill>
                  <a:schemeClr val="bg1"/>
                </a:solidFill>
              </a:rPr>
              <a:t>VEC follows 12-point guide to engage with utility provider for construction</a:t>
            </a:r>
            <a:endParaRPr lang="en-US" sz="1000" dirty="0">
              <a:solidFill>
                <a:schemeClr val="bg1"/>
              </a:solidFill>
            </a:endParaRPr>
          </a:p>
        </p:txBody>
      </p:sp>
      <p:sp>
        <p:nvSpPr>
          <p:cNvPr id="16" name="TextBox 15"/>
          <p:cNvSpPr txBox="1"/>
          <p:nvPr/>
        </p:nvSpPr>
        <p:spPr>
          <a:xfrm>
            <a:off x="6320928" y="944509"/>
            <a:ext cx="1219200" cy="984885"/>
          </a:xfrm>
          <a:prstGeom prst="rect">
            <a:avLst/>
          </a:prstGeom>
          <a:noFill/>
        </p:spPr>
        <p:txBody>
          <a:bodyPr wrap="square" rtlCol="0">
            <a:spAutoFit/>
          </a:bodyPr>
          <a:lstStyle/>
          <a:p>
            <a:pPr algn="ctr"/>
            <a:r>
              <a:rPr lang="en-US" sz="1400" b="1" dirty="0" smtClean="0">
                <a:solidFill>
                  <a:schemeClr val="bg1"/>
                </a:solidFill>
              </a:rPr>
              <a:t>Readiness to connect:</a:t>
            </a:r>
          </a:p>
          <a:p>
            <a:pPr algn="ctr"/>
            <a:r>
              <a:rPr lang="en-US" sz="1000" dirty="0" smtClean="0">
                <a:solidFill>
                  <a:schemeClr val="bg1"/>
                </a:solidFill>
              </a:rPr>
              <a:t>Township ED Inspects construction</a:t>
            </a:r>
            <a:endParaRPr lang="en-US" sz="1000" dirty="0">
              <a:solidFill>
                <a:schemeClr val="bg1"/>
              </a:solidFill>
            </a:endParaRPr>
          </a:p>
        </p:txBody>
      </p:sp>
      <p:sp>
        <p:nvSpPr>
          <p:cNvPr id="18" name="TextBox 17"/>
          <p:cNvSpPr txBox="1"/>
          <p:nvPr/>
        </p:nvSpPr>
        <p:spPr>
          <a:xfrm>
            <a:off x="7759087" y="998181"/>
            <a:ext cx="1232513" cy="954107"/>
          </a:xfrm>
          <a:prstGeom prst="rect">
            <a:avLst/>
          </a:prstGeom>
          <a:noFill/>
        </p:spPr>
        <p:txBody>
          <a:bodyPr wrap="square" rtlCol="0">
            <a:spAutoFit/>
          </a:bodyPr>
          <a:lstStyle/>
          <a:p>
            <a:pPr algn="ctr"/>
            <a:r>
              <a:rPr lang="en-US" sz="1400" b="1" dirty="0" smtClean="0">
                <a:solidFill>
                  <a:srgbClr val="C00000"/>
                </a:solidFill>
              </a:rPr>
              <a:t>Average </a:t>
            </a:r>
          </a:p>
          <a:p>
            <a:pPr algn="ctr"/>
            <a:r>
              <a:rPr lang="en-US" sz="1400" b="1" dirty="0" smtClean="0">
                <a:solidFill>
                  <a:srgbClr val="C00000"/>
                </a:solidFill>
              </a:rPr>
              <a:t>time to electrification 3 years</a:t>
            </a:r>
            <a:endParaRPr lang="en-US" sz="1400" b="1" dirty="0">
              <a:solidFill>
                <a:srgbClr val="C00000"/>
              </a:solidFill>
            </a:endParaRPr>
          </a:p>
        </p:txBody>
      </p:sp>
      <p:sp>
        <p:nvSpPr>
          <p:cNvPr id="34" name="TextBox 33"/>
          <p:cNvSpPr txBox="1"/>
          <p:nvPr/>
        </p:nvSpPr>
        <p:spPr>
          <a:xfrm>
            <a:off x="209200" y="6050075"/>
            <a:ext cx="3524599" cy="461665"/>
          </a:xfrm>
          <a:prstGeom prst="rect">
            <a:avLst/>
          </a:prstGeom>
          <a:noFill/>
        </p:spPr>
        <p:txBody>
          <a:bodyPr wrap="square" rtlCol="0">
            <a:spAutoFit/>
          </a:bodyPr>
          <a:lstStyle/>
          <a:p>
            <a:r>
              <a:rPr lang="en-US" sz="1200" b="1" dirty="0" smtClean="0"/>
              <a:t>Limited access or system shutdown:</a:t>
            </a:r>
            <a:r>
              <a:rPr lang="en-US" sz="1200" dirty="0" smtClean="0"/>
              <a:t> Only wealthy villages / HH can connect, system financially unviable</a:t>
            </a:r>
          </a:p>
        </p:txBody>
      </p:sp>
      <p:sp>
        <p:nvSpPr>
          <p:cNvPr id="35" name="TextBox 34"/>
          <p:cNvSpPr txBox="1"/>
          <p:nvPr/>
        </p:nvSpPr>
        <p:spPr>
          <a:xfrm>
            <a:off x="4072569" y="4883616"/>
            <a:ext cx="4876800" cy="1384995"/>
          </a:xfrm>
          <a:prstGeom prst="rect">
            <a:avLst/>
          </a:prstGeom>
          <a:noFill/>
        </p:spPr>
        <p:txBody>
          <a:bodyPr wrap="square" rtlCol="0">
            <a:spAutoFit/>
          </a:bodyPr>
          <a:lstStyle/>
          <a:p>
            <a:pPr algn="ctr"/>
            <a:r>
              <a:rPr lang="en-US" sz="1400" b="1" i="1" dirty="0"/>
              <a:t>“it was a huge investment for us. Electricity is much more expensive than a pair of oxen. Until now, some cannot buy their cattle back, some were never able to get their farmlands back, and some are still badly in debt. Our village hasn’t yet recovered from the ‘electricity shock’. Poverty was the price for electricity.”</a:t>
            </a:r>
            <a:r>
              <a:rPr lang="en-US" sz="1400" b="1" dirty="0"/>
              <a:t> (elder farmer quoted </a:t>
            </a:r>
            <a:r>
              <a:rPr lang="en-US" sz="1400" b="1" dirty="0" smtClean="0"/>
              <a:t>p. 30 </a:t>
            </a:r>
            <a:r>
              <a:rPr lang="en-US" sz="1400" b="1" dirty="0"/>
              <a:t>PSIA 2015</a:t>
            </a:r>
            <a:r>
              <a:rPr lang="en-US" sz="1400" b="1" dirty="0" smtClean="0"/>
              <a:t>)</a:t>
            </a:r>
            <a:endParaRPr lang="en-US" sz="1400" b="1" dirty="0"/>
          </a:p>
        </p:txBody>
      </p:sp>
      <p:sp>
        <p:nvSpPr>
          <p:cNvPr id="64" name="TextBox 63"/>
          <p:cNvSpPr txBox="1"/>
          <p:nvPr/>
        </p:nvSpPr>
        <p:spPr>
          <a:xfrm>
            <a:off x="89971" y="468868"/>
            <a:ext cx="1510229" cy="369332"/>
          </a:xfrm>
          <a:prstGeom prst="rect">
            <a:avLst/>
          </a:prstGeom>
          <a:noFill/>
        </p:spPr>
        <p:txBody>
          <a:bodyPr wrap="square" rtlCol="0">
            <a:spAutoFit/>
          </a:bodyPr>
          <a:lstStyle/>
          <a:p>
            <a:pPr algn="ctr"/>
            <a:r>
              <a:rPr lang="en-US" b="1" dirty="0" smtClean="0"/>
              <a:t>SRE process</a:t>
            </a:r>
            <a:endParaRPr lang="en-US" b="1" dirty="0"/>
          </a:p>
        </p:txBody>
      </p:sp>
      <p:sp>
        <p:nvSpPr>
          <p:cNvPr id="65" name="TextBox 64"/>
          <p:cNvSpPr txBox="1"/>
          <p:nvPr/>
        </p:nvSpPr>
        <p:spPr>
          <a:xfrm>
            <a:off x="62429" y="2221468"/>
            <a:ext cx="2071171" cy="369332"/>
          </a:xfrm>
          <a:prstGeom prst="rect">
            <a:avLst/>
          </a:prstGeom>
          <a:noFill/>
        </p:spPr>
        <p:txBody>
          <a:bodyPr wrap="square" rtlCol="0">
            <a:spAutoFit/>
          </a:bodyPr>
          <a:lstStyle/>
          <a:p>
            <a:pPr algn="ctr"/>
            <a:r>
              <a:rPr lang="en-US" b="1" dirty="0" smtClean="0"/>
              <a:t>Influencing factors</a:t>
            </a:r>
            <a:endParaRPr lang="en-US" b="1" dirty="0"/>
          </a:p>
        </p:txBody>
      </p:sp>
      <p:sp>
        <p:nvSpPr>
          <p:cNvPr id="66" name="TextBox 65"/>
          <p:cNvSpPr txBox="1"/>
          <p:nvPr/>
        </p:nvSpPr>
        <p:spPr>
          <a:xfrm>
            <a:off x="54629" y="4495800"/>
            <a:ext cx="1178924" cy="369332"/>
          </a:xfrm>
          <a:prstGeom prst="rect">
            <a:avLst/>
          </a:prstGeom>
          <a:noFill/>
        </p:spPr>
        <p:txBody>
          <a:bodyPr wrap="square" rtlCol="0">
            <a:spAutoFit/>
          </a:bodyPr>
          <a:lstStyle/>
          <a:p>
            <a:pPr algn="ctr"/>
            <a:r>
              <a:rPr lang="en-US" b="1" dirty="0" smtClean="0"/>
              <a:t>Key risks</a:t>
            </a:r>
            <a:endParaRPr lang="en-US" b="1" dirty="0"/>
          </a:p>
        </p:txBody>
      </p:sp>
      <p:sp>
        <p:nvSpPr>
          <p:cNvPr id="37" name="Title 1"/>
          <p:cNvSpPr txBox="1">
            <a:spLocks/>
          </p:cNvSpPr>
          <p:nvPr/>
        </p:nvSpPr>
        <p:spPr>
          <a:xfrm>
            <a:off x="0" y="76200"/>
            <a:ext cx="9144000" cy="420477"/>
          </a:xfrm>
          <a:prstGeom prst="rect">
            <a:avLst/>
          </a:prstGeom>
          <a:solidFill>
            <a:schemeClr val="accent1">
              <a:alpha val="29000"/>
            </a:schemeClr>
          </a:solidFill>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Self-Reliant Electrification</a:t>
            </a:r>
            <a:endParaRPr lang="en-US" sz="2700" dirty="0"/>
          </a:p>
        </p:txBody>
      </p:sp>
      <p:sp>
        <p:nvSpPr>
          <p:cNvPr id="31" name="Rounded Rectangle 30"/>
          <p:cNvSpPr/>
          <p:nvPr/>
        </p:nvSpPr>
        <p:spPr>
          <a:xfrm>
            <a:off x="152400" y="4905452"/>
            <a:ext cx="3581400" cy="493080"/>
          </a:xfrm>
          <a:prstGeom prst="roundRect">
            <a:avLst/>
          </a:prstGeom>
          <a:solidFill>
            <a:schemeClr val="accent6">
              <a:lumMod val="20000"/>
              <a:lumOff val="8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230380" y="4896547"/>
            <a:ext cx="3427219" cy="461665"/>
          </a:xfrm>
          <a:prstGeom prst="rect">
            <a:avLst/>
          </a:prstGeom>
          <a:noFill/>
        </p:spPr>
        <p:txBody>
          <a:bodyPr wrap="square" rtlCol="0">
            <a:spAutoFit/>
          </a:bodyPr>
          <a:lstStyle/>
          <a:p>
            <a:r>
              <a:rPr lang="en-US" sz="1200" b="1" dirty="0" smtClean="0"/>
              <a:t>Indebtedness: </a:t>
            </a:r>
            <a:r>
              <a:rPr lang="en-US" sz="1200" dirty="0" smtClean="0"/>
              <a:t>HHs sell cattle, farmland and borrow at high interest rates impacting on livelihoods</a:t>
            </a:r>
          </a:p>
        </p:txBody>
      </p:sp>
      <p:sp>
        <p:nvSpPr>
          <p:cNvPr id="36" name="Rounded Rectangle 35"/>
          <p:cNvSpPr/>
          <p:nvPr/>
        </p:nvSpPr>
        <p:spPr>
          <a:xfrm>
            <a:off x="152400" y="5474732"/>
            <a:ext cx="3581400" cy="493080"/>
          </a:xfrm>
          <a:prstGeom prst="roundRect">
            <a:avLst/>
          </a:prstGeom>
          <a:solidFill>
            <a:schemeClr val="accent6">
              <a:lumMod val="20000"/>
              <a:lumOff val="8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p:cNvSpPr txBox="1"/>
          <p:nvPr/>
        </p:nvSpPr>
        <p:spPr>
          <a:xfrm>
            <a:off x="228600" y="5461337"/>
            <a:ext cx="3352800" cy="461665"/>
          </a:xfrm>
          <a:prstGeom prst="rect">
            <a:avLst/>
          </a:prstGeom>
          <a:noFill/>
        </p:spPr>
        <p:txBody>
          <a:bodyPr wrap="square" rtlCol="0">
            <a:spAutoFit/>
          </a:bodyPr>
          <a:lstStyle/>
          <a:p>
            <a:r>
              <a:rPr lang="en-US" sz="1200" b="1" dirty="0" smtClean="0"/>
              <a:t>Delays and frustration: </a:t>
            </a:r>
            <a:r>
              <a:rPr lang="en-US" sz="1200" dirty="0" smtClean="0"/>
              <a:t>due to poor planning,  unexpected costs (meter installment, repairs </a:t>
            </a:r>
            <a:r>
              <a:rPr lang="en-US" sz="1200" dirty="0" err="1" smtClean="0"/>
              <a:t>etc</a:t>
            </a:r>
            <a:r>
              <a:rPr lang="en-US" sz="1200" dirty="0" smtClean="0"/>
              <a:t>)</a:t>
            </a:r>
          </a:p>
        </p:txBody>
      </p:sp>
    </p:spTree>
    <p:extLst>
      <p:ext uri="{BB962C8B-B14F-4D97-AF65-F5344CB8AC3E}">
        <p14:creationId xmlns:p14="http://schemas.microsoft.com/office/powerpoint/2010/main" val="2693590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5"/>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6"/>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47"/>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2" grpId="0" animBg="1"/>
      <p:bldP spid="43" grpId="0" animBg="1"/>
      <p:bldP spid="44" grpId="0" animBg="1"/>
      <p:bldP spid="45" grpId="0" animBg="1"/>
      <p:bldP spid="4" grpId="0" animBg="1"/>
      <p:bldP spid="2" grpId="0" animBg="1"/>
      <p:bldP spid="3" grpId="0" animBg="1"/>
      <p:bldP spid="38" grpId="0" animBg="1"/>
      <p:bldP spid="39" grpId="0" animBg="1"/>
      <p:bldP spid="40" grpId="0" animBg="1"/>
      <p:bldP spid="41" grpId="0" animBg="1"/>
      <p:bldP spid="20" grpId="0"/>
      <p:bldP spid="22" grpId="0"/>
      <p:bldP spid="24" grpId="0"/>
      <p:bldP spid="26" grpId="0"/>
      <p:bldP spid="28" grpId="0"/>
      <p:bldP spid="8" grpId="0"/>
      <p:bldP spid="10" grpId="0"/>
      <p:bldP spid="12" grpId="0"/>
      <p:bldP spid="14" grpId="0"/>
      <p:bldP spid="16" grpId="0"/>
      <p:bldP spid="18" grpId="0"/>
      <p:bldP spid="34" grpId="0"/>
      <p:bldP spid="35" grpId="0"/>
      <p:bldP spid="31" grpId="0" animBg="1"/>
      <p:bldP spid="32" grpId="0"/>
      <p:bldP spid="36" grpId="0" animBg="1"/>
      <p:bldP spid="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304800" y="3422468"/>
            <a:ext cx="8382000" cy="2978332"/>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nSpc>
                <a:spcPct val="107000"/>
              </a:lnSpc>
              <a:spcAft>
                <a:spcPts val="800"/>
              </a:spcAft>
              <a:buFont typeface="Arial" panose="020B0604020202020204" pitchFamily="34" charset="0"/>
              <a:buChar char="•"/>
              <a:defRPr/>
            </a:pPr>
            <a:r>
              <a:rPr lang="en-US" sz="1400" b="1" dirty="0" smtClean="0">
                <a:solidFill>
                  <a:prstClr val="black"/>
                </a:solidFill>
              </a:rPr>
              <a:t>Elite membership with limited mobilization: </a:t>
            </a:r>
            <a:r>
              <a:rPr lang="en-US" sz="1400" dirty="0" smtClean="0">
                <a:solidFill>
                  <a:prstClr val="black"/>
                </a:solidFill>
              </a:rPr>
              <a:t>only two cases of election and one                             case of regular village-wide meetings surveyed, varying bills and tariffs</a:t>
            </a:r>
            <a:endParaRPr lang="en-US" sz="1400" dirty="0">
              <a:solidFill>
                <a:prstClr val="black"/>
              </a:solidFill>
            </a:endParaRPr>
          </a:p>
          <a:p>
            <a:pPr marL="742950" lvl="1" indent="-285750">
              <a:lnSpc>
                <a:spcPct val="107000"/>
              </a:lnSpc>
              <a:spcAft>
                <a:spcPts val="800"/>
              </a:spcAft>
              <a:buFont typeface="Arial" panose="020B0604020202020204" pitchFamily="34" charset="0"/>
              <a:buChar char="•"/>
              <a:defRPr/>
            </a:pPr>
            <a:r>
              <a:rPr lang="en-US" sz="1400" b="1" dirty="0" smtClean="0">
                <a:solidFill>
                  <a:prstClr val="black"/>
                </a:solidFill>
              </a:rPr>
              <a:t>No participation of poor households: </a:t>
            </a:r>
            <a:r>
              <a:rPr lang="en-US" sz="1400" dirty="0">
                <a:solidFill>
                  <a:prstClr val="black"/>
                </a:solidFill>
              </a:rPr>
              <a:t>e</a:t>
            </a:r>
            <a:r>
              <a:rPr lang="en-US" sz="1400" dirty="0" smtClean="0">
                <a:solidFill>
                  <a:prstClr val="black"/>
                </a:solidFill>
              </a:rPr>
              <a:t>arly decision made by VEC to only include those who could afford connections</a:t>
            </a:r>
            <a:endParaRPr lang="en-US" sz="1400" dirty="0">
              <a:solidFill>
                <a:prstClr val="black"/>
              </a:solidFill>
            </a:endParaRPr>
          </a:p>
          <a:p>
            <a:pPr marL="742950" lvl="1" indent="-285750">
              <a:lnSpc>
                <a:spcPct val="107000"/>
              </a:lnSpc>
              <a:spcAft>
                <a:spcPts val="800"/>
              </a:spcAft>
              <a:buFont typeface="Arial" panose="020B0604020202020204" pitchFamily="34" charset="0"/>
              <a:buChar char="•"/>
            </a:pPr>
            <a:r>
              <a:rPr lang="en-US" sz="1400" b="1" dirty="0" smtClean="0">
                <a:solidFill>
                  <a:prstClr val="black"/>
                </a:solidFill>
              </a:rPr>
              <a:t>Formal participation of women: </a:t>
            </a:r>
            <a:r>
              <a:rPr lang="en-US" sz="1400" dirty="0" smtClean="0">
                <a:solidFill>
                  <a:prstClr val="black"/>
                </a:solidFill>
              </a:rPr>
              <a:t>considered ineligible due to domestic responsibilities despite these including provision of energy for obtaining domestic use (firewood, charcoal)</a:t>
            </a:r>
            <a:endParaRPr lang="en-US" sz="1400" dirty="0">
              <a:solidFill>
                <a:prstClr val="black"/>
              </a:solidFill>
            </a:endParaRPr>
          </a:p>
          <a:p>
            <a:pPr marL="742950" lvl="1" indent="-285750">
              <a:lnSpc>
                <a:spcPct val="107000"/>
              </a:lnSpc>
              <a:spcAft>
                <a:spcPts val="800"/>
              </a:spcAft>
              <a:buFont typeface="Arial" panose="020B0604020202020204" pitchFamily="34" charset="0"/>
              <a:buChar char="•"/>
              <a:defRPr/>
            </a:pPr>
            <a:r>
              <a:rPr lang="en-US" sz="1400" b="1" dirty="0" smtClean="0">
                <a:solidFill>
                  <a:prstClr val="black"/>
                </a:solidFill>
              </a:rPr>
              <a:t>No subsidization:</a:t>
            </a:r>
            <a:r>
              <a:rPr lang="en-US" sz="1400" dirty="0" smtClean="0">
                <a:solidFill>
                  <a:prstClr val="black"/>
                </a:solidFill>
              </a:rPr>
              <a:t> cross-subsidization (wealthy HH paying more) or payment installment options (credit and long-term payment periods for poor HH)</a:t>
            </a:r>
          </a:p>
          <a:p>
            <a:pPr marL="742950" lvl="1" indent="-285750">
              <a:lnSpc>
                <a:spcPct val="107000"/>
              </a:lnSpc>
              <a:spcAft>
                <a:spcPts val="800"/>
              </a:spcAft>
              <a:buFont typeface="Arial" panose="020B0604020202020204" pitchFamily="34" charset="0"/>
              <a:buChar char="•"/>
              <a:defRPr/>
            </a:pPr>
            <a:r>
              <a:rPr lang="en-US" sz="1400" b="1" dirty="0" smtClean="0">
                <a:solidFill>
                  <a:prstClr val="black"/>
                </a:solidFill>
              </a:rPr>
              <a:t>Representation of minorities: </a:t>
            </a:r>
            <a:r>
              <a:rPr lang="en-US" sz="1400" dirty="0" smtClean="0">
                <a:solidFill>
                  <a:prstClr val="black"/>
                </a:solidFill>
              </a:rPr>
              <a:t>risk of inequality between the ‘haves and have nots’</a:t>
            </a:r>
            <a:endParaRPr lang="en-US" sz="1400" dirty="0">
              <a:solidFill>
                <a:prstClr val="black"/>
              </a:solidFill>
            </a:endParaRPr>
          </a:p>
        </p:txBody>
      </p:sp>
      <p:sp>
        <p:nvSpPr>
          <p:cNvPr id="17" name="Oval 16"/>
          <p:cNvSpPr/>
          <p:nvPr/>
        </p:nvSpPr>
        <p:spPr>
          <a:xfrm>
            <a:off x="76200" y="5791200"/>
            <a:ext cx="838200" cy="7576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txBox="1">
            <a:spLocks/>
          </p:cNvSpPr>
          <p:nvPr/>
        </p:nvSpPr>
        <p:spPr>
          <a:xfrm>
            <a:off x="0" y="112923"/>
            <a:ext cx="9144000" cy="420477"/>
          </a:xfrm>
          <a:prstGeom prst="rect">
            <a:avLst/>
          </a:prstGeom>
          <a:solidFill>
            <a:schemeClr val="accent1">
              <a:alpha val="29000"/>
            </a:schemeClr>
          </a:solidFill>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Village Electrification Committees (VECs) in practice</a:t>
            </a:r>
            <a:endParaRPr lang="en-US" sz="2700" dirty="0"/>
          </a:p>
        </p:txBody>
      </p:sp>
      <p:sp>
        <p:nvSpPr>
          <p:cNvPr id="5" name="Rounded Rectangle 4"/>
          <p:cNvSpPr/>
          <p:nvPr/>
        </p:nvSpPr>
        <p:spPr>
          <a:xfrm>
            <a:off x="304800" y="1593668"/>
            <a:ext cx="8382000" cy="1828800"/>
          </a:xfrm>
          <a:prstGeom prst="round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nSpc>
                <a:spcPct val="107000"/>
              </a:lnSpc>
              <a:spcAft>
                <a:spcPts val="800"/>
              </a:spcAft>
              <a:buFont typeface="Arial" panose="020B0604020202020204" pitchFamily="34" charset="0"/>
              <a:buChar char="•"/>
              <a:defRPr/>
            </a:pPr>
            <a:r>
              <a:rPr lang="en-US" sz="1400" b="1" dirty="0" smtClean="0">
                <a:solidFill>
                  <a:prstClr val="black"/>
                </a:solidFill>
              </a:rPr>
              <a:t>Governance: </a:t>
            </a:r>
            <a:r>
              <a:rPr lang="en-US" sz="1400" dirty="0" smtClean="0">
                <a:solidFill>
                  <a:prstClr val="black"/>
                </a:solidFill>
              </a:rPr>
              <a:t>election and periodic rotation of membership</a:t>
            </a:r>
            <a:endParaRPr lang="en-US" sz="1400" dirty="0">
              <a:solidFill>
                <a:prstClr val="black"/>
              </a:solidFill>
            </a:endParaRPr>
          </a:p>
          <a:p>
            <a:pPr marL="742950" lvl="1" indent="-285750">
              <a:lnSpc>
                <a:spcPct val="107000"/>
              </a:lnSpc>
              <a:spcAft>
                <a:spcPts val="800"/>
              </a:spcAft>
              <a:buFont typeface="Arial" panose="020B0604020202020204" pitchFamily="34" charset="0"/>
              <a:buChar char="•"/>
              <a:defRPr/>
            </a:pPr>
            <a:r>
              <a:rPr lang="en-US" sz="1400" b="1" dirty="0" smtClean="0">
                <a:solidFill>
                  <a:prstClr val="black"/>
                </a:solidFill>
              </a:rPr>
              <a:t>Representation: </a:t>
            </a:r>
            <a:r>
              <a:rPr lang="en-US" sz="1400" dirty="0" smtClean="0">
                <a:solidFill>
                  <a:prstClr val="black"/>
                </a:solidFill>
              </a:rPr>
              <a:t>of different ethnic groups present in the village</a:t>
            </a:r>
            <a:endParaRPr lang="en-US" sz="1400" dirty="0">
              <a:solidFill>
                <a:prstClr val="black"/>
              </a:solidFill>
            </a:endParaRPr>
          </a:p>
          <a:p>
            <a:pPr marL="742950" lvl="1" indent="-285750">
              <a:lnSpc>
                <a:spcPct val="107000"/>
              </a:lnSpc>
              <a:spcAft>
                <a:spcPts val="800"/>
              </a:spcAft>
              <a:buFont typeface="Arial" panose="020B0604020202020204" pitchFamily="34" charset="0"/>
              <a:buChar char="•"/>
            </a:pPr>
            <a:r>
              <a:rPr lang="en-US" sz="1400" b="1" dirty="0" smtClean="0">
                <a:solidFill>
                  <a:prstClr val="black"/>
                </a:solidFill>
              </a:rPr>
              <a:t>Responsive: </a:t>
            </a:r>
            <a:r>
              <a:rPr lang="en-US" sz="1400" dirty="0" smtClean="0">
                <a:solidFill>
                  <a:prstClr val="black"/>
                </a:solidFill>
              </a:rPr>
              <a:t>regular meetings to receive, address community questions and concerns </a:t>
            </a:r>
            <a:endParaRPr lang="en-US" sz="1400" dirty="0">
              <a:solidFill>
                <a:prstClr val="black"/>
              </a:solidFill>
            </a:endParaRPr>
          </a:p>
          <a:p>
            <a:pPr marL="742950" lvl="1" indent="-285750">
              <a:lnSpc>
                <a:spcPct val="107000"/>
              </a:lnSpc>
              <a:spcAft>
                <a:spcPts val="800"/>
              </a:spcAft>
              <a:buFont typeface="Arial" panose="020B0604020202020204" pitchFamily="34" charset="0"/>
              <a:buChar char="•"/>
              <a:defRPr/>
            </a:pPr>
            <a:r>
              <a:rPr lang="en-US" sz="1400" b="1" dirty="0" smtClean="0">
                <a:solidFill>
                  <a:prstClr val="black"/>
                </a:solidFill>
              </a:rPr>
              <a:t>Transparency:</a:t>
            </a:r>
            <a:r>
              <a:rPr lang="en-US" sz="1400" dirty="0" smtClean="0">
                <a:solidFill>
                  <a:prstClr val="black"/>
                </a:solidFill>
              </a:rPr>
              <a:t> accounts audited, clear billing and explanation of charges</a:t>
            </a:r>
            <a:endParaRPr lang="en-US" sz="1400" dirty="0">
              <a:solidFill>
                <a:prstClr val="black"/>
              </a:solidFill>
            </a:endParaRPr>
          </a:p>
          <a:p>
            <a:pPr marL="742950" lvl="1" indent="-285750">
              <a:lnSpc>
                <a:spcPct val="107000"/>
              </a:lnSpc>
              <a:spcAft>
                <a:spcPts val="800"/>
              </a:spcAft>
              <a:buFont typeface="Arial" panose="020B0604020202020204" pitchFamily="34" charset="0"/>
              <a:buChar char="•"/>
            </a:pPr>
            <a:r>
              <a:rPr lang="en-US" sz="1400" b="1" dirty="0" smtClean="0">
                <a:solidFill>
                  <a:prstClr val="black"/>
                </a:solidFill>
              </a:rPr>
              <a:t>Support: </a:t>
            </a:r>
            <a:r>
              <a:rPr lang="en-US" sz="1400" dirty="0" smtClean="0">
                <a:solidFill>
                  <a:prstClr val="black"/>
                </a:solidFill>
              </a:rPr>
              <a:t>Township electricity </a:t>
            </a:r>
            <a:r>
              <a:rPr lang="en-US" sz="1400" dirty="0" err="1" smtClean="0">
                <a:solidFill>
                  <a:prstClr val="black"/>
                </a:solidFill>
              </a:rPr>
              <a:t>dept</a:t>
            </a:r>
            <a:r>
              <a:rPr lang="en-US" sz="1400" dirty="0" smtClean="0">
                <a:solidFill>
                  <a:prstClr val="black"/>
                </a:solidFill>
              </a:rPr>
              <a:t> training villages in operation and maintenance</a:t>
            </a:r>
            <a:endParaRPr lang="en-US" sz="1400" dirty="0">
              <a:solidFill>
                <a:prstClr val="black"/>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3905326824"/>
              </p:ext>
            </p:extLst>
          </p:nvPr>
        </p:nvGraphicFramePr>
        <p:xfrm>
          <a:off x="304801" y="776232"/>
          <a:ext cx="8305800" cy="530788"/>
        </p:xfrm>
        <a:graphic>
          <a:graphicData uri="http://schemas.openxmlformats.org/drawingml/2006/table">
            <a:tbl>
              <a:tblPr firstRow="1" firstCol="1" bandRow="1"/>
              <a:tblGrid>
                <a:gridCol w="1559011"/>
                <a:gridCol w="6746789"/>
              </a:tblGrid>
              <a:tr h="517311">
                <a:tc>
                  <a:txBody>
                    <a:bodyPr/>
                    <a:lstStyle/>
                    <a:p>
                      <a:pPr marL="0" marR="0" algn="l">
                        <a:lnSpc>
                          <a:spcPct val="107000"/>
                        </a:lnSpc>
                        <a:spcBef>
                          <a:spcPts val="0"/>
                        </a:spcBef>
                        <a:spcAft>
                          <a:spcPts val="800"/>
                        </a:spcAft>
                      </a:pPr>
                      <a:r>
                        <a:rPr lang="en-US" sz="16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Key focal</a:t>
                      </a:r>
                      <a:r>
                        <a:rPr lang="en-US" sz="1600" b="1" baseline="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point</a:t>
                      </a:r>
                      <a:r>
                        <a:rPr lang="en-US" sz="1600" b="1"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a:r>
                      <a:endParaRPr lang="en-US"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marL="0" marR="0" algn="l">
                        <a:lnSpc>
                          <a:spcPct val="107000"/>
                        </a:lnSpc>
                        <a:spcBef>
                          <a:spcPts val="0"/>
                        </a:spcBef>
                        <a:spcAft>
                          <a:spcPts val="80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Compile HH lists, arrange pool of funds, supervise construction, collect fees, </a:t>
                      </a:r>
                      <a:r>
                        <a:rPr lang="en-US" sz="1600" baseline="0" dirty="0" smtClean="0">
                          <a:effectLst/>
                          <a:latin typeface="Calibri" panose="020F0502020204030204" pitchFamily="34" charset="0"/>
                          <a:ea typeface="Calibri" panose="020F0502020204030204" pitchFamily="34" charset="0"/>
                          <a:cs typeface="Times New Roman" panose="02020603050405020304" pitchFamily="18" charset="0"/>
                        </a:rPr>
                        <a:t>communicate with Township and with participating households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r>
            </a:tbl>
          </a:graphicData>
        </a:graphic>
      </p:graphicFrame>
      <p:sp>
        <p:nvSpPr>
          <p:cNvPr id="16" name="Rounded Rectangle 15"/>
          <p:cNvSpPr/>
          <p:nvPr/>
        </p:nvSpPr>
        <p:spPr>
          <a:xfrm>
            <a:off x="228600" y="1589314"/>
            <a:ext cx="533400" cy="458941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342900" y="3426822"/>
            <a:ext cx="304800" cy="275191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28600" y="5943600"/>
            <a:ext cx="533400" cy="45284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6705600" y="1639669"/>
            <a:ext cx="2209800" cy="646331"/>
          </a:xfrm>
          <a:prstGeom prst="rect">
            <a:avLst/>
          </a:prstGeom>
          <a:noFill/>
        </p:spPr>
        <p:txBody>
          <a:bodyPr wrap="square" rtlCol="0">
            <a:spAutoFit/>
          </a:bodyPr>
          <a:lstStyle/>
          <a:p>
            <a:pPr algn="ctr"/>
            <a:r>
              <a:rPr lang="en-US" b="1" dirty="0" smtClean="0"/>
              <a:t>Good Practice Observed</a:t>
            </a:r>
            <a:endParaRPr lang="en-US" b="1" dirty="0"/>
          </a:p>
        </p:txBody>
      </p:sp>
      <p:sp>
        <p:nvSpPr>
          <p:cNvPr id="19" name="TextBox 18"/>
          <p:cNvSpPr txBox="1"/>
          <p:nvPr/>
        </p:nvSpPr>
        <p:spPr>
          <a:xfrm>
            <a:off x="6934200" y="3468469"/>
            <a:ext cx="1752600" cy="646331"/>
          </a:xfrm>
          <a:prstGeom prst="rect">
            <a:avLst/>
          </a:prstGeom>
          <a:noFill/>
        </p:spPr>
        <p:txBody>
          <a:bodyPr wrap="square" rtlCol="0">
            <a:spAutoFit/>
          </a:bodyPr>
          <a:lstStyle/>
          <a:p>
            <a:pPr algn="ctr"/>
            <a:r>
              <a:rPr lang="en-US" b="1" dirty="0" smtClean="0"/>
              <a:t>Challenges</a:t>
            </a:r>
          </a:p>
          <a:p>
            <a:pPr algn="ctr"/>
            <a:r>
              <a:rPr lang="en-US" b="1" dirty="0" smtClean="0"/>
              <a:t>Observed</a:t>
            </a:r>
            <a:endParaRPr lang="en-US" b="1" dirty="0"/>
          </a:p>
        </p:txBody>
      </p:sp>
      <p:sp>
        <p:nvSpPr>
          <p:cNvPr id="2" name="TextBox 1"/>
          <p:cNvSpPr txBox="1"/>
          <p:nvPr/>
        </p:nvSpPr>
        <p:spPr>
          <a:xfrm rot="16200000">
            <a:off x="-700639" y="4516083"/>
            <a:ext cx="2394857" cy="307777"/>
          </a:xfrm>
          <a:prstGeom prst="rect">
            <a:avLst/>
          </a:prstGeom>
          <a:noFill/>
        </p:spPr>
        <p:txBody>
          <a:bodyPr wrap="square" rtlCol="0">
            <a:spAutoFit/>
          </a:bodyPr>
          <a:lstStyle/>
          <a:p>
            <a:r>
              <a:rPr lang="en-US" sz="1400" b="1" dirty="0" smtClean="0"/>
              <a:t>Risk of exclusion from access</a:t>
            </a:r>
            <a:endParaRPr lang="en-US" sz="1400" b="1" dirty="0"/>
          </a:p>
        </p:txBody>
      </p:sp>
    </p:spTree>
    <p:extLst>
      <p:ext uri="{BB962C8B-B14F-4D97-AF65-F5344CB8AC3E}">
        <p14:creationId xmlns:p14="http://schemas.microsoft.com/office/powerpoint/2010/main" val="3957643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Picture 2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8356" y="2217577"/>
            <a:ext cx="4247444" cy="212107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762000" y="14605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1F497D"/>
                </a:solidFill>
                <a:effectLst/>
                <a:latin typeface="Garamond" panose="02020404030301010803" pitchFamily="18" charset="0"/>
                <a:ea typeface="SimSun" panose="02010600030101010101" pitchFamily="2" charset="-122"/>
                <a:cs typeface="Times New Roman" panose="02020603050405020304" pitchFamily="18" charset="0"/>
              </a:rPr>
              <a:t> </a:t>
            </a:r>
            <a:endParaRPr kumimoji="0" lang="en-US" altLang="en-US" sz="700" b="0" i="0" u="none" strike="noStrike" cap="none" normalizeH="0" baseline="0" smtClean="0">
              <a:ln>
                <a:noFill/>
              </a:ln>
              <a:solidFill>
                <a:schemeClr val="tx1"/>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pic>
        <p:nvPicPr>
          <p:cNvPr id="7" name="Content Placeholder 6"/>
          <p:cNvPicPr>
            <a:picLocks noGrp="1"/>
          </p:cNvPicPr>
          <p:nvPr>
            <p:ph idx="1"/>
          </p:nvPr>
        </p:nvPicPr>
        <p:blipFill>
          <a:blip r:embed="rId3" cstate="print">
            <a:extLst>
              <a:ext uri="{28A0092B-C50C-407E-A947-70E740481C1C}">
                <a14:useLocalDpi xmlns:a14="http://schemas.microsoft.com/office/drawing/2010/main" val="0"/>
              </a:ext>
            </a:extLst>
          </a:blip>
          <a:srcRect l="1565" r="1565"/>
          <a:stretch>
            <a:fillRect/>
          </a:stretch>
        </p:blipFill>
        <p:spPr>
          <a:xfrm>
            <a:off x="4725550" y="2276511"/>
            <a:ext cx="4165600" cy="2062146"/>
          </a:xfrm>
          <a:prstGeom prst="rect">
            <a:avLst/>
          </a:prstGeom>
          <a:solidFill>
            <a:schemeClr val="bg2"/>
          </a:solidFill>
          <a:ln w="76200">
            <a:solidFill>
              <a:srgbClr val="FFFFFF"/>
            </a:solidFill>
            <a:miter lim="800000"/>
          </a:ln>
          <a:effectLst>
            <a:outerShdw blurRad="50800" dist="12700" dir="5400000" algn="t" rotWithShape="0">
              <a:prstClr val="black">
                <a:alpha val="59000"/>
              </a:prstClr>
            </a:outerShdw>
          </a:effectLst>
        </p:spPr>
      </p:pic>
      <p:sp>
        <p:nvSpPr>
          <p:cNvPr id="8" name="Rectangle 5"/>
          <p:cNvSpPr>
            <a:spLocks noChangeArrowheads="1"/>
          </p:cNvSpPr>
          <p:nvPr/>
        </p:nvSpPr>
        <p:spPr bwMode="auto">
          <a:xfrm>
            <a:off x="304800" y="443560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Title 1"/>
          <p:cNvSpPr txBox="1">
            <a:spLocks/>
          </p:cNvSpPr>
          <p:nvPr/>
        </p:nvSpPr>
        <p:spPr>
          <a:xfrm>
            <a:off x="0" y="0"/>
            <a:ext cx="9144000" cy="420477"/>
          </a:xfrm>
          <a:prstGeom prst="rect">
            <a:avLst/>
          </a:prstGeom>
          <a:solidFill>
            <a:schemeClr val="accent1">
              <a:alpha val="29000"/>
            </a:schemeClr>
          </a:solidFill>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Factors inhibiting social inclusion</a:t>
            </a:r>
            <a:endParaRPr lang="en-US" sz="2700" dirty="0"/>
          </a:p>
        </p:txBody>
      </p:sp>
      <p:graphicFrame>
        <p:nvGraphicFramePr>
          <p:cNvPr id="13" name="Table 12"/>
          <p:cNvGraphicFramePr>
            <a:graphicFrameLocks noGrp="1"/>
          </p:cNvGraphicFramePr>
          <p:nvPr>
            <p:extLst>
              <p:ext uri="{D42A27DB-BD31-4B8C-83A1-F6EECF244321}">
                <p14:modId xmlns:p14="http://schemas.microsoft.com/office/powerpoint/2010/main" val="2731935777"/>
              </p:ext>
            </p:extLst>
          </p:nvPr>
        </p:nvGraphicFramePr>
        <p:xfrm>
          <a:off x="228600" y="542721"/>
          <a:ext cx="8686800" cy="1478033"/>
        </p:xfrm>
        <a:graphic>
          <a:graphicData uri="http://schemas.openxmlformats.org/drawingml/2006/table">
            <a:tbl>
              <a:tblPr firstRow="1" firstCol="1" bandRow="1"/>
              <a:tblGrid>
                <a:gridCol w="1524000"/>
                <a:gridCol w="7162800"/>
              </a:tblGrid>
              <a:tr h="417646">
                <a:tc rowSpan="4">
                  <a:txBody>
                    <a:bodyPr/>
                    <a:lstStyle/>
                    <a:p>
                      <a:pPr marL="0" marR="0" algn="ctr">
                        <a:lnSpc>
                          <a:spcPct val="107000"/>
                        </a:lnSpc>
                        <a:spcBef>
                          <a:spcPts val="0"/>
                        </a:spcBef>
                        <a:spcAft>
                          <a:spcPts val="800"/>
                        </a:spcAft>
                      </a:pPr>
                      <a:r>
                        <a:rPr lang="en-US" sz="1600" b="1" dirty="0" smtClean="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The PSIA identifies impacts on</a:t>
                      </a:r>
                      <a:r>
                        <a:rPr lang="en-US" sz="1600" b="1" baseline="0" dirty="0" smtClean="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consumer participation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l">
                        <a:lnSpc>
                          <a:spcPct val="107000"/>
                        </a:lnSpc>
                        <a:spcBef>
                          <a:spcPts val="0"/>
                        </a:spcBef>
                        <a:spcAft>
                          <a:spcPts val="80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Lack</a:t>
                      </a:r>
                      <a:r>
                        <a:rPr lang="en-US" sz="1600" baseline="0" dirty="0" smtClean="0">
                          <a:effectLst/>
                          <a:latin typeface="Calibri" panose="020F0502020204030204" pitchFamily="34" charset="0"/>
                          <a:ea typeface="Calibri" panose="020F0502020204030204" pitchFamily="34" charset="0"/>
                          <a:cs typeface="Times New Roman" panose="02020603050405020304" pitchFamily="18" charset="0"/>
                        </a:rPr>
                        <a:t> of information and financial awareness, unclear bills, varying fees and charges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2F2F2"/>
                    </a:solidFill>
                  </a:tcPr>
                </a:tc>
              </a:tr>
              <a:tr h="314123">
                <a:tc vMerge="1">
                  <a:txBody>
                    <a:bodyPr/>
                    <a:lstStyle/>
                    <a:p>
                      <a:endParaRPr lang="en-US"/>
                    </a:p>
                  </a:txBody>
                  <a:tcPr/>
                </a:tc>
                <a:tc>
                  <a:txBody>
                    <a:bodyPr/>
                    <a:lstStyle/>
                    <a:p>
                      <a:pPr marL="0" marR="0" algn="l">
                        <a:lnSpc>
                          <a:spcPct val="107000"/>
                        </a:lnSpc>
                        <a:spcBef>
                          <a:spcPts val="0"/>
                        </a:spcBef>
                        <a:spcAft>
                          <a:spcPts val="80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Exclusion</a:t>
                      </a:r>
                      <a:r>
                        <a:rPr lang="en-US" sz="1600" baseline="0" dirty="0" smtClean="0">
                          <a:effectLst/>
                          <a:latin typeface="Calibri" panose="020F0502020204030204" pitchFamily="34" charset="0"/>
                          <a:ea typeface="Calibri" panose="020F0502020204030204" pitchFamily="34" charset="0"/>
                          <a:cs typeface="Times New Roman" panose="02020603050405020304" pitchFamily="18" charset="0"/>
                        </a:rPr>
                        <a:t> of women from formal decision-making positions in VECs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r>
              <a:tr h="328618">
                <a:tc vMerge="1">
                  <a:txBody>
                    <a:bodyPr/>
                    <a:lstStyle/>
                    <a:p>
                      <a:endParaRPr lang="en-US"/>
                    </a:p>
                  </a:txBody>
                  <a:tcPr/>
                </a:tc>
                <a:tc>
                  <a:txBody>
                    <a:bodyPr/>
                    <a:lstStyle/>
                    <a:p>
                      <a:pPr marL="0" marR="0" algn="l">
                        <a:lnSpc>
                          <a:spcPct val="107000"/>
                        </a:lnSpc>
                        <a:spcBef>
                          <a:spcPts val="0"/>
                        </a:spcBef>
                        <a:spcAft>
                          <a:spcPts val="80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Lack of systematic</a:t>
                      </a:r>
                      <a:r>
                        <a:rPr lang="en-US" sz="1600" baseline="0" dirty="0" smtClean="0">
                          <a:effectLst/>
                          <a:latin typeface="Calibri" panose="020F0502020204030204" pitchFamily="34" charset="0"/>
                          <a:ea typeface="Calibri" panose="020F0502020204030204" pitchFamily="34" charset="0"/>
                          <a:cs typeface="Times New Roman" panose="02020603050405020304" pitchFamily="18" charset="0"/>
                        </a:rPr>
                        <a:t> guidance on household participation in electrification planning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r>
              <a:tr h="417646">
                <a:tc vMerge="1">
                  <a:txBody>
                    <a:bodyPr/>
                    <a:lstStyle/>
                    <a:p>
                      <a:endParaRPr lang="en-US"/>
                    </a:p>
                  </a:txBody>
                  <a:tcPr/>
                </a:tc>
                <a:tc>
                  <a:txBody>
                    <a:bodyPr/>
                    <a:lstStyle/>
                    <a:p>
                      <a:pPr marL="0" marR="0" algn="l">
                        <a:lnSpc>
                          <a:spcPct val="107000"/>
                        </a:lnSpc>
                        <a:spcBef>
                          <a:spcPts val="0"/>
                        </a:spcBef>
                        <a:spcAft>
                          <a:spcPts val="80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Few </a:t>
                      </a:r>
                      <a:r>
                        <a:rPr lang="en-US" sz="1600" baseline="0" dirty="0" smtClean="0">
                          <a:effectLst/>
                          <a:latin typeface="Calibri" panose="020F0502020204030204" pitchFamily="34" charset="0"/>
                          <a:ea typeface="Calibri" panose="020F0502020204030204" pitchFamily="34" charset="0"/>
                          <a:cs typeface="Times New Roman" panose="02020603050405020304" pitchFamily="18" charset="0"/>
                        </a:rPr>
                        <a:t>options for provision of feedback and response (phone no, TED pamphlets)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3372999263"/>
              </p:ext>
            </p:extLst>
          </p:nvPr>
        </p:nvGraphicFramePr>
        <p:xfrm>
          <a:off x="204350" y="4497971"/>
          <a:ext cx="8686800" cy="2008821"/>
        </p:xfrm>
        <a:graphic>
          <a:graphicData uri="http://schemas.openxmlformats.org/drawingml/2006/table">
            <a:tbl>
              <a:tblPr firstRow="1" firstCol="1" bandRow="1"/>
              <a:tblGrid>
                <a:gridCol w="1524000"/>
                <a:gridCol w="7162800"/>
              </a:tblGrid>
              <a:tr h="417646">
                <a:tc rowSpan="5">
                  <a:txBody>
                    <a:bodyPr/>
                    <a:lstStyle/>
                    <a:p>
                      <a:pPr marL="0" marR="0" algn="ctr">
                        <a:lnSpc>
                          <a:spcPct val="107000"/>
                        </a:lnSpc>
                        <a:spcBef>
                          <a:spcPts val="0"/>
                        </a:spcBef>
                        <a:spcAft>
                          <a:spcPts val="800"/>
                        </a:spcAft>
                      </a:pPr>
                      <a:r>
                        <a:rPr lang="en-US" sz="1600" b="1" dirty="0" smtClean="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The PSIA identifies those most vulnerable </a:t>
                      </a:r>
                      <a:r>
                        <a:rPr lang="en-US" sz="16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and at risk of missing out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l">
                        <a:lnSpc>
                          <a:spcPct val="107000"/>
                        </a:lnSpc>
                        <a:spcBef>
                          <a:spcPts val="0"/>
                        </a:spcBef>
                        <a:spcAft>
                          <a:spcPts val="80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Rural HH with</a:t>
                      </a:r>
                      <a:r>
                        <a:rPr lang="en-US" sz="1600" baseline="0" dirty="0" smtClean="0">
                          <a:effectLst/>
                          <a:latin typeface="Calibri" panose="020F0502020204030204" pitchFamily="34" charset="0"/>
                          <a:ea typeface="Calibri" panose="020F0502020204030204" pitchFamily="34" charset="0"/>
                          <a:cs typeface="Times New Roman" panose="02020603050405020304" pitchFamily="18" charset="0"/>
                        </a:rPr>
                        <a:t> limited </a:t>
                      </a:r>
                      <a:r>
                        <a:rPr lang="en-US" sz="1600" baseline="0" dirty="0" err="1" smtClean="0">
                          <a:effectLst/>
                          <a:latin typeface="Calibri" panose="020F0502020204030204" pitchFamily="34" charset="0"/>
                          <a:ea typeface="Calibri" panose="020F0502020204030204" pitchFamily="34" charset="0"/>
                          <a:cs typeface="Times New Roman" panose="02020603050405020304" pitchFamily="18" charset="0"/>
                        </a:rPr>
                        <a:t>labour</a:t>
                      </a:r>
                      <a:r>
                        <a:rPr lang="en-US" sz="1600" baseline="0" dirty="0" smtClean="0">
                          <a:effectLst/>
                          <a:latin typeface="Calibri" panose="020F0502020204030204" pitchFamily="34" charset="0"/>
                          <a:ea typeface="Calibri" panose="020F0502020204030204" pitchFamily="34" charset="0"/>
                          <a:cs typeface="Times New Roman" panose="02020603050405020304" pitchFamily="18" charset="0"/>
                        </a:rPr>
                        <a:t> (elderly dominated, youth out-migration, female headed)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406" marR="64406" marT="89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2F2F2"/>
                    </a:solidFill>
                  </a:tcPr>
                </a:tc>
              </a:tr>
              <a:tr h="417646">
                <a:tc vMerge="1">
                  <a:txBody>
                    <a:bodyPr/>
                    <a:lstStyle/>
                    <a:p>
                      <a:endParaRPr lang="en-US"/>
                    </a:p>
                  </a:txBody>
                  <a:tcPr/>
                </a:tc>
                <a:tc>
                  <a:txBody>
                    <a:bodyPr/>
                    <a:lstStyle/>
                    <a:p>
                      <a:pPr marL="0" marR="0" algn="l">
                        <a:lnSpc>
                          <a:spcPct val="107000"/>
                        </a:lnSpc>
                        <a:spcBef>
                          <a:spcPts val="0"/>
                        </a:spcBef>
                        <a:spcAft>
                          <a:spcPts val="80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Informal </a:t>
                      </a: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urban settlers </a:t>
                      </a:r>
                      <a:r>
                        <a:rPr lang="en-US" sz="1600" dirty="0">
                          <a:effectLst/>
                          <a:latin typeface="Calibri" panose="020F0502020204030204" pitchFamily="34" charset="0"/>
                          <a:ea typeface="Calibri" panose="020F0502020204030204" pitchFamily="34" charset="0"/>
                          <a:cs typeface="Times New Roman" panose="02020603050405020304" pitchFamily="18" charset="0"/>
                        </a:rPr>
                        <a:t>without HH/land registration, landless farmers, day laborers</a:t>
                      </a:r>
                    </a:p>
                  </a:txBody>
                  <a:tcPr marL="64406" marR="64406" marT="89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2F2F2"/>
                    </a:solidFill>
                  </a:tcPr>
                </a:tc>
              </a:tr>
              <a:tr h="314123">
                <a:tc vMerge="1">
                  <a:txBody>
                    <a:bodyPr/>
                    <a:lstStyle/>
                    <a:p>
                      <a:endParaRPr lang="en-US"/>
                    </a:p>
                  </a:txBody>
                  <a:tcPr/>
                </a:tc>
                <a:tc>
                  <a:txBody>
                    <a:bodyPr/>
                    <a:lstStyle/>
                    <a:p>
                      <a:pPr marL="0" marR="0" algn="l">
                        <a:lnSpc>
                          <a:spcPct val="107000"/>
                        </a:lnSpc>
                        <a:spcBef>
                          <a:spcPts val="0"/>
                        </a:spcBef>
                        <a:spcAft>
                          <a:spcPts val="800"/>
                        </a:spcAft>
                      </a:pPr>
                      <a:r>
                        <a:rPr lang="en-US" sz="1600">
                          <a:effectLst/>
                          <a:latin typeface="Calibri" panose="020F0502020204030204" pitchFamily="34" charset="0"/>
                          <a:ea typeface="Calibri" panose="020F0502020204030204" pitchFamily="34" charset="0"/>
                          <a:cs typeface="Times New Roman" panose="02020603050405020304" pitchFamily="18" charset="0"/>
                        </a:rPr>
                        <a:t>Rural communities that cannot afford village grid connection</a:t>
                      </a:r>
                    </a:p>
                  </a:txBody>
                  <a:tcPr marL="64406" marR="64406" marT="89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r>
              <a:tr h="328618">
                <a:tc vMerge="1">
                  <a:txBody>
                    <a:bodyPr/>
                    <a:lstStyle/>
                    <a:p>
                      <a:endParaRPr lang="en-US"/>
                    </a:p>
                  </a:txBody>
                  <a:tcPr/>
                </a:tc>
                <a:tc>
                  <a:txBody>
                    <a:bodyPr/>
                    <a:lstStyle/>
                    <a:p>
                      <a:pPr marL="0" marR="0" algn="l">
                        <a:lnSpc>
                          <a:spcPct val="107000"/>
                        </a:lnSpc>
                        <a:spcBef>
                          <a:spcPts val="0"/>
                        </a:spcBef>
                        <a:spcAft>
                          <a:spcPts val="80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Households in rural communities that cannot afford HH connection</a:t>
                      </a:r>
                    </a:p>
                  </a:txBody>
                  <a:tcPr marL="64406" marR="64406" marT="89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r>
              <a:tr h="417646">
                <a:tc vMerge="1">
                  <a:txBody>
                    <a:bodyPr/>
                    <a:lstStyle/>
                    <a:p>
                      <a:endParaRPr lang="en-US"/>
                    </a:p>
                  </a:txBody>
                  <a:tcPr/>
                </a:tc>
                <a:tc>
                  <a:txBody>
                    <a:bodyPr/>
                    <a:lstStyle/>
                    <a:p>
                      <a:pPr marL="0" marR="0" algn="l">
                        <a:lnSpc>
                          <a:spcPct val="107000"/>
                        </a:lnSpc>
                        <a:spcBef>
                          <a:spcPts val="0"/>
                        </a:spcBef>
                        <a:spcAft>
                          <a:spcPts val="80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Communities </a:t>
                      </a: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uninformed </a:t>
                      </a:r>
                      <a:r>
                        <a:rPr lang="en-US" sz="1600" dirty="0">
                          <a:effectLst/>
                          <a:latin typeface="Calibri" panose="020F0502020204030204" pitchFamily="34" charset="0"/>
                          <a:ea typeface="Calibri" panose="020F0502020204030204" pitchFamily="34" charset="0"/>
                          <a:cs typeface="Times New Roman" panose="02020603050405020304" pitchFamily="18" charset="0"/>
                        </a:rPr>
                        <a:t>about choices and actions required to access electrification</a:t>
                      </a:r>
                    </a:p>
                  </a:txBody>
                  <a:tcPr marL="64406" marR="64406" marT="89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r>
            </a:tbl>
          </a:graphicData>
        </a:graphic>
      </p:graphicFrame>
    </p:spTree>
    <p:extLst>
      <p:ext uri="{BB962C8B-B14F-4D97-AF65-F5344CB8AC3E}">
        <p14:creationId xmlns:p14="http://schemas.microsoft.com/office/powerpoint/2010/main" val="2492195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7165</TotalTime>
  <Words>2003</Words>
  <Application>Microsoft Office PowerPoint</Application>
  <PresentationFormat>On-screen Show (4:3)</PresentationFormat>
  <Paragraphs>192</Paragraphs>
  <Slides>12</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SimSun</vt:lpstr>
      <vt:lpstr>Arial</vt:lpstr>
      <vt:lpstr>Calibri</vt:lpstr>
      <vt:lpstr>Garamond</vt:lpstr>
      <vt:lpstr>Times New Roman</vt:lpstr>
      <vt:lpstr>Office Theme</vt:lpstr>
      <vt:lpstr>Poverty &amp; Social Impacts of the NEP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Asian Development Bank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dc:title>
  <dc:creator>JJL</dc:creator>
  <cp:lastModifiedBy>Warren Paul Mayes</cp:lastModifiedBy>
  <cp:revision>370</cp:revision>
  <cp:lastPrinted>2016-05-12T12:44:38Z</cp:lastPrinted>
  <dcterms:created xsi:type="dcterms:W3CDTF">2016-05-03T08:41:46Z</dcterms:created>
  <dcterms:modified xsi:type="dcterms:W3CDTF">2016-05-18T01:55:16Z</dcterms:modified>
</cp:coreProperties>
</file>